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89" r:id="rId2"/>
    <p:sldId id="273" r:id="rId3"/>
    <p:sldId id="290" r:id="rId4"/>
    <p:sldId id="275" r:id="rId5"/>
    <p:sldId id="276" r:id="rId6"/>
    <p:sldId id="277" r:id="rId7"/>
    <p:sldId id="278" r:id="rId8"/>
    <p:sldId id="279" r:id="rId9"/>
    <p:sldId id="280" r:id="rId10"/>
    <p:sldId id="281" r:id="rId11"/>
    <p:sldId id="282" r:id="rId12"/>
    <p:sldId id="283" r:id="rId13"/>
    <p:sldId id="284" r:id="rId14"/>
    <p:sldId id="285" r:id="rId15"/>
    <p:sldId id="291" r:id="rId16"/>
    <p:sldId id="287" r:id="rId17"/>
    <p:sldId id="288" r:id="rId18"/>
  </p:sldIdLst>
  <p:sldSz cx="9144000" cy="5148263"/>
  <p:notesSz cx="5148263"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9B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738622-DD1B-400C-881E-CA682FCA23C1}" v="3" dt="2026-05-10T17:27:25.9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37516" autoAdjust="0"/>
  </p:normalViewPr>
  <p:slideViewPr>
    <p:cSldViewPr snapToGrid="0" snapToObjects="1">
      <p:cViewPr varScale="1">
        <p:scale>
          <a:sx n="109" d="100"/>
          <a:sy n="109" d="100"/>
        </p:scale>
        <p:origin x="706" y="82"/>
      </p:cViewPr>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62" d="100"/>
          <a:sy n="62" d="100"/>
        </p:scale>
        <p:origin x="3557"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 Lewis" userId="ddce8da8cd56b525" providerId="LiveId" clId="{E10B51BD-B6C0-4897-B924-AA26767F0381}"/>
    <pc:docChg chg="undo custSel modSld">
      <pc:chgData name="Chris Lewis" userId="ddce8da8cd56b525" providerId="LiveId" clId="{E10B51BD-B6C0-4897-B924-AA26767F0381}" dt="2026-05-18T20:38:21.772" v="1166" actId="20577"/>
      <pc:docMkLst>
        <pc:docMk/>
      </pc:docMkLst>
      <pc:sldChg chg="modSp mod">
        <pc:chgData name="Chris Lewis" userId="ddce8da8cd56b525" providerId="LiveId" clId="{E10B51BD-B6C0-4897-B924-AA26767F0381}" dt="2026-05-18T20:18:15.900" v="1125" actId="20577"/>
        <pc:sldMkLst>
          <pc:docMk/>
          <pc:sldMk cId="3761981593" sldId="273"/>
        </pc:sldMkLst>
        <pc:spChg chg="mod">
          <ac:chgData name="Chris Lewis" userId="ddce8da8cd56b525" providerId="LiveId" clId="{E10B51BD-B6C0-4897-B924-AA26767F0381}" dt="2026-05-18T20:18:15.900" v="1125" actId="20577"/>
          <ac:spMkLst>
            <pc:docMk/>
            <pc:sldMk cId="3761981593" sldId="273"/>
            <ac:spMk id="18" creationId="{00000000-0000-0000-0000-000000000000}"/>
          </ac:spMkLst>
        </pc:spChg>
      </pc:sldChg>
      <pc:sldChg chg="modSp mod">
        <pc:chgData name="Chris Lewis" userId="ddce8da8cd56b525" providerId="LiveId" clId="{E10B51BD-B6C0-4897-B924-AA26767F0381}" dt="2026-05-18T19:33:15.390" v="511" actId="14100"/>
        <pc:sldMkLst>
          <pc:docMk/>
          <pc:sldMk cId="3377078696" sldId="275"/>
        </pc:sldMkLst>
        <pc:spChg chg="mod">
          <ac:chgData name="Chris Lewis" userId="ddce8da8cd56b525" providerId="LiveId" clId="{E10B51BD-B6C0-4897-B924-AA26767F0381}" dt="2026-05-18T19:33:11.129" v="510" actId="1036"/>
          <ac:spMkLst>
            <pc:docMk/>
            <pc:sldMk cId="3377078696" sldId="275"/>
            <ac:spMk id="29" creationId="{00000000-0000-0000-0000-000000000000}"/>
          </ac:spMkLst>
        </pc:spChg>
        <pc:picChg chg="mod">
          <ac:chgData name="Chris Lewis" userId="ddce8da8cd56b525" providerId="LiveId" clId="{E10B51BD-B6C0-4897-B924-AA26767F0381}" dt="2026-05-18T19:33:15.390" v="511" actId="14100"/>
          <ac:picMkLst>
            <pc:docMk/>
            <pc:sldMk cId="3377078696" sldId="275"/>
            <ac:picMk id="7" creationId="{00000000-0000-0000-0000-000000000000}"/>
          </ac:picMkLst>
        </pc:picChg>
      </pc:sldChg>
      <pc:sldChg chg="modSp mod">
        <pc:chgData name="Chris Lewis" userId="ddce8da8cd56b525" providerId="LiveId" clId="{E10B51BD-B6C0-4897-B924-AA26767F0381}" dt="2026-05-18T19:33:32.418" v="514" actId="20577"/>
        <pc:sldMkLst>
          <pc:docMk/>
          <pc:sldMk cId="2160332466" sldId="276"/>
        </pc:sldMkLst>
        <pc:spChg chg="mod">
          <ac:chgData name="Chris Lewis" userId="ddce8da8cd56b525" providerId="LiveId" clId="{E10B51BD-B6C0-4897-B924-AA26767F0381}" dt="2026-05-18T19:33:32.418" v="514" actId="20577"/>
          <ac:spMkLst>
            <pc:docMk/>
            <pc:sldMk cId="2160332466" sldId="276"/>
            <ac:spMk id="3" creationId="{00000000-0000-0000-0000-000000000000}"/>
          </ac:spMkLst>
        </pc:spChg>
      </pc:sldChg>
      <pc:sldChg chg="modSp mod">
        <pc:chgData name="Chris Lewis" userId="ddce8da8cd56b525" providerId="LiveId" clId="{E10B51BD-B6C0-4897-B924-AA26767F0381}" dt="2026-05-18T20:38:21.772" v="1166" actId="20577"/>
        <pc:sldMkLst>
          <pc:docMk/>
          <pc:sldMk cId="2618313031" sldId="279"/>
        </pc:sldMkLst>
        <pc:spChg chg="mod">
          <ac:chgData name="Chris Lewis" userId="ddce8da8cd56b525" providerId="LiveId" clId="{E10B51BD-B6C0-4897-B924-AA26767F0381}" dt="2026-05-18T20:38:21.772" v="1166" actId="20577"/>
          <ac:spMkLst>
            <pc:docMk/>
            <pc:sldMk cId="2618313031" sldId="279"/>
            <ac:spMk id="10" creationId="{00000000-0000-0000-0000-000000000000}"/>
          </ac:spMkLst>
        </pc:spChg>
        <pc:spChg chg="mod">
          <ac:chgData name="Chris Lewis" userId="ddce8da8cd56b525" providerId="LiveId" clId="{E10B51BD-B6C0-4897-B924-AA26767F0381}" dt="2026-05-18T19:33:51.272" v="515" actId="1037"/>
          <ac:spMkLst>
            <pc:docMk/>
            <pc:sldMk cId="2618313031" sldId="279"/>
            <ac:spMk id="15" creationId="{00000000-0000-0000-0000-000000000000}"/>
          </ac:spMkLst>
        </pc:spChg>
        <pc:spChg chg="mod">
          <ac:chgData name="Chris Lewis" userId="ddce8da8cd56b525" providerId="LiveId" clId="{E10B51BD-B6C0-4897-B924-AA26767F0381}" dt="2026-05-18T20:37:16.335" v="1135" actId="20577"/>
          <ac:spMkLst>
            <pc:docMk/>
            <pc:sldMk cId="2618313031" sldId="279"/>
            <ac:spMk id="18" creationId="{00000000-0000-0000-0000-000000000000}"/>
          </ac:spMkLst>
        </pc:spChg>
        <pc:spChg chg="mod">
          <ac:chgData name="Chris Lewis" userId="ddce8da8cd56b525" providerId="LiveId" clId="{E10B51BD-B6C0-4897-B924-AA26767F0381}" dt="2026-05-18T20:38:10.389" v="1165" actId="20577"/>
          <ac:spMkLst>
            <pc:docMk/>
            <pc:sldMk cId="2618313031" sldId="279"/>
            <ac:spMk id="23" creationId="{00000000-0000-0000-0000-000000000000}"/>
          </ac:spMkLst>
        </pc:spChg>
      </pc:sldChg>
      <pc:sldChg chg="modSp mod">
        <pc:chgData name="Chris Lewis" userId="ddce8da8cd56b525" providerId="LiveId" clId="{E10B51BD-B6C0-4897-B924-AA26767F0381}" dt="2026-05-18T19:34:08.446" v="516" actId="14100"/>
        <pc:sldMkLst>
          <pc:docMk/>
          <pc:sldMk cId="2652097767" sldId="280"/>
        </pc:sldMkLst>
        <pc:picChg chg="mod">
          <ac:chgData name="Chris Lewis" userId="ddce8da8cd56b525" providerId="LiveId" clId="{E10B51BD-B6C0-4897-B924-AA26767F0381}" dt="2026-05-18T19:34:08.446" v="516" actId="14100"/>
          <ac:picMkLst>
            <pc:docMk/>
            <pc:sldMk cId="2652097767" sldId="280"/>
            <ac:picMk id="7" creationId="{00000000-0000-0000-0000-000000000000}"/>
          </ac:picMkLst>
        </pc:picChg>
      </pc:sldChg>
      <pc:sldChg chg="modSp mod">
        <pc:chgData name="Chris Lewis" userId="ddce8da8cd56b525" providerId="LiveId" clId="{E10B51BD-B6C0-4897-B924-AA26767F0381}" dt="2026-05-18T19:37:07.610" v="588" actId="20577"/>
        <pc:sldMkLst>
          <pc:docMk/>
          <pc:sldMk cId="421459120" sldId="281"/>
        </pc:sldMkLst>
        <pc:spChg chg="mod">
          <ac:chgData name="Chris Lewis" userId="ddce8da8cd56b525" providerId="LiveId" clId="{E10B51BD-B6C0-4897-B924-AA26767F0381}" dt="2026-05-18T19:37:07.610" v="588" actId="20577"/>
          <ac:spMkLst>
            <pc:docMk/>
            <pc:sldMk cId="421459120" sldId="281"/>
            <ac:spMk id="7" creationId="{00000000-0000-0000-0000-000000000000}"/>
          </ac:spMkLst>
        </pc:spChg>
      </pc:sldChg>
      <pc:sldChg chg="modSp mod">
        <pc:chgData name="Chris Lewis" userId="ddce8da8cd56b525" providerId="LiveId" clId="{E10B51BD-B6C0-4897-B924-AA26767F0381}" dt="2026-05-18T20:06:50.474" v="987" actId="20577"/>
        <pc:sldMkLst>
          <pc:docMk/>
          <pc:sldMk cId="3794347548" sldId="282"/>
        </pc:sldMkLst>
        <pc:spChg chg="mod">
          <ac:chgData name="Chris Lewis" userId="ddce8da8cd56b525" providerId="LiveId" clId="{E10B51BD-B6C0-4897-B924-AA26767F0381}" dt="2026-05-18T20:06:42.857" v="985" actId="20577"/>
          <ac:spMkLst>
            <pc:docMk/>
            <pc:sldMk cId="3794347548" sldId="282"/>
            <ac:spMk id="10" creationId="{00000000-0000-0000-0000-000000000000}"/>
          </ac:spMkLst>
        </pc:spChg>
        <pc:spChg chg="mod">
          <ac:chgData name="Chris Lewis" userId="ddce8da8cd56b525" providerId="LiveId" clId="{E10B51BD-B6C0-4897-B924-AA26767F0381}" dt="2026-05-18T20:06:50.474" v="987" actId="20577"/>
          <ac:spMkLst>
            <pc:docMk/>
            <pc:sldMk cId="3794347548" sldId="282"/>
            <ac:spMk id="15" creationId="{00000000-0000-0000-0000-000000000000}"/>
          </ac:spMkLst>
        </pc:spChg>
      </pc:sldChg>
      <pc:sldChg chg="modSp mod">
        <pc:chgData name="Chris Lewis" userId="ddce8da8cd56b525" providerId="LiveId" clId="{E10B51BD-B6C0-4897-B924-AA26767F0381}" dt="2026-05-18T19:35:12.291" v="554" actId="20577"/>
        <pc:sldMkLst>
          <pc:docMk/>
          <pc:sldMk cId="10128441" sldId="283"/>
        </pc:sldMkLst>
        <pc:spChg chg="mod">
          <ac:chgData name="Chris Lewis" userId="ddce8da8cd56b525" providerId="LiveId" clId="{E10B51BD-B6C0-4897-B924-AA26767F0381}" dt="2026-05-18T19:35:12.291" v="554" actId="20577"/>
          <ac:spMkLst>
            <pc:docMk/>
            <pc:sldMk cId="10128441" sldId="283"/>
            <ac:spMk id="5" creationId="{00000000-0000-0000-0000-000000000000}"/>
          </ac:spMkLst>
        </pc:spChg>
      </pc:sldChg>
      <pc:sldChg chg="modSp mod">
        <pc:chgData name="Chris Lewis" userId="ddce8da8cd56b525" providerId="LiveId" clId="{E10B51BD-B6C0-4897-B924-AA26767F0381}" dt="2026-05-18T20:09:48.846" v="1113" actId="20577"/>
        <pc:sldMkLst>
          <pc:docMk/>
          <pc:sldMk cId="1381272257" sldId="285"/>
        </pc:sldMkLst>
        <pc:spChg chg="mod">
          <ac:chgData name="Chris Lewis" userId="ddce8da8cd56b525" providerId="LiveId" clId="{E10B51BD-B6C0-4897-B924-AA26767F0381}" dt="2026-05-18T19:59:20.029" v="653" actId="20577"/>
          <ac:spMkLst>
            <pc:docMk/>
            <pc:sldMk cId="1381272257" sldId="285"/>
            <ac:spMk id="15" creationId="{00000000-0000-0000-0000-000000000000}"/>
          </ac:spMkLst>
        </pc:spChg>
        <pc:spChg chg="mod">
          <ac:chgData name="Chris Lewis" userId="ddce8da8cd56b525" providerId="LiveId" clId="{E10B51BD-B6C0-4897-B924-AA26767F0381}" dt="2026-05-18T20:09:14.867" v="1106" actId="20577"/>
          <ac:spMkLst>
            <pc:docMk/>
            <pc:sldMk cId="1381272257" sldId="285"/>
            <ac:spMk id="19" creationId="{00000000-0000-0000-0000-000000000000}"/>
          </ac:spMkLst>
        </pc:spChg>
        <pc:spChg chg="mod">
          <ac:chgData name="Chris Lewis" userId="ddce8da8cd56b525" providerId="LiveId" clId="{E10B51BD-B6C0-4897-B924-AA26767F0381}" dt="2026-05-18T20:08:37.680" v="1077" actId="20577"/>
          <ac:spMkLst>
            <pc:docMk/>
            <pc:sldMk cId="1381272257" sldId="285"/>
            <ac:spMk id="23" creationId="{00000000-0000-0000-0000-000000000000}"/>
          </ac:spMkLst>
        </pc:spChg>
        <pc:spChg chg="mod">
          <ac:chgData name="Chris Lewis" userId="ddce8da8cd56b525" providerId="LiveId" clId="{E10B51BD-B6C0-4897-B924-AA26767F0381}" dt="2026-05-18T20:09:48.846" v="1113" actId="20577"/>
          <ac:spMkLst>
            <pc:docMk/>
            <pc:sldMk cId="1381272257" sldId="285"/>
            <ac:spMk id="27" creationId="{00000000-0000-0000-0000-000000000000}"/>
          </ac:spMkLst>
        </pc:spChg>
      </pc:sldChg>
      <pc:sldChg chg="modSp mod">
        <pc:chgData name="Chris Lewis" userId="ddce8da8cd56b525" providerId="LiveId" clId="{E10B51BD-B6C0-4897-B924-AA26767F0381}" dt="2026-05-18T20:04:23.701" v="877" actId="5793"/>
        <pc:sldMkLst>
          <pc:docMk/>
          <pc:sldMk cId="707881033" sldId="287"/>
        </pc:sldMkLst>
        <pc:spChg chg="mod">
          <ac:chgData name="Chris Lewis" userId="ddce8da8cd56b525" providerId="LiveId" clId="{E10B51BD-B6C0-4897-B924-AA26767F0381}" dt="2026-05-18T20:04:23.701" v="877" actId="5793"/>
          <ac:spMkLst>
            <pc:docMk/>
            <pc:sldMk cId="707881033" sldId="287"/>
            <ac:spMk id="12" creationId="{00000000-0000-0000-0000-000000000000}"/>
          </ac:spMkLst>
        </pc:spChg>
      </pc:sldChg>
      <pc:sldChg chg="modSp mod">
        <pc:chgData name="Chris Lewis" userId="ddce8da8cd56b525" providerId="LiveId" clId="{E10B51BD-B6C0-4897-B924-AA26767F0381}" dt="2026-05-18T19:28:41.246" v="428" actId="207"/>
        <pc:sldMkLst>
          <pc:docMk/>
          <pc:sldMk cId="3468661281" sldId="289"/>
        </pc:sldMkLst>
        <pc:spChg chg="mod">
          <ac:chgData name="Chris Lewis" userId="ddce8da8cd56b525" providerId="LiveId" clId="{E10B51BD-B6C0-4897-B924-AA26767F0381}" dt="2026-05-18T19:28:41.246" v="428" actId="207"/>
          <ac:spMkLst>
            <pc:docMk/>
            <pc:sldMk cId="3468661281" sldId="289"/>
            <ac:spMk id="5" creationId="{00000000-0000-0000-0000-000000000000}"/>
          </ac:spMkLst>
        </pc:spChg>
        <pc:spChg chg="mod">
          <ac:chgData name="Chris Lewis" userId="ddce8da8cd56b525" providerId="LiveId" clId="{E10B51BD-B6C0-4897-B924-AA26767F0381}" dt="2026-05-18T19:28:34.728" v="427" actId="207"/>
          <ac:spMkLst>
            <pc:docMk/>
            <pc:sldMk cId="3468661281" sldId="289"/>
            <ac:spMk id="7" creationId="{00000000-0000-0000-0000-000000000000}"/>
          </ac:spMkLst>
        </pc:spChg>
      </pc:sldChg>
      <pc:sldChg chg="modSp mod">
        <pc:chgData name="Chris Lewis" userId="ddce8da8cd56b525" providerId="LiveId" clId="{E10B51BD-B6C0-4897-B924-AA26767F0381}" dt="2026-05-18T19:32:48.373" v="506" actId="1035"/>
        <pc:sldMkLst>
          <pc:docMk/>
          <pc:sldMk cId="1880007239" sldId="290"/>
        </pc:sldMkLst>
        <pc:spChg chg="mod">
          <ac:chgData name="Chris Lewis" userId="ddce8da8cd56b525" providerId="LiveId" clId="{E10B51BD-B6C0-4897-B924-AA26767F0381}" dt="2026-05-18T19:32:48.373" v="506" actId="1035"/>
          <ac:spMkLst>
            <pc:docMk/>
            <pc:sldMk cId="1880007239" sldId="290"/>
            <ac:spMk id="29" creationId="{00000000-0000-0000-0000-000000000000}"/>
          </ac:spMkLst>
        </pc:spChg>
        <pc:spChg chg="mod">
          <ac:chgData name="Chris Lewis" userId="ddce8da8cd56b525" providerId="LiveId" clId="{E10B51BD-B6C0-4897-B924-AA26767F0381}" dt="2026-05-18T19:32:48.373" v="506" actId="1035"/>
          <ac:spMkLst>
            <pc:docMk/>
            <pc:sldMk cId="1880007239" sldId="290"/>
            <ac:spMk id="30"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744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Don't dwell on the slide — they can read it. Use it as the bridge from last month to tonight.</a:t>
            </a:r>
          </a:p>
          <a:p>
            <a:endParaRPr lang="en-GB" dirty="0"/>
          </a:p>
          <a:p>
            <a:r>
              <a:rPr lang="en-GB" dirty="0"/>
              <a:t>Quick context first: last month's meetup.</a:t>
            </a:r>
          </a:p>
          <a:p>
            <a:endParaRPr lang="en-GB" dirty="0"/>
          </a:p>
          <a:p>
            <a:r>
              <a:rPr lang="en-GB" dirty="0"/>
              <a:t>Roughly 30% of the room were non-technical, here to get their heads around what Claude.ai actually is. </a:t>
            </a:r>
          </a:p>
          <a:p>
            <a:endParaRPr lang="en-GB" dirty="0"/>
          </a:p>
          <a:p>
            <a:r>
              <a:rPr lang="en-GB" dirty="0"/>
              <a:t>What they got were talks on matrix processing, model weights, non-determinism and Running out of tokens on a $200 subscription. </a:t>
            </a:r>
          </a:p>
          <a:p>
            <a:r>
              <a:rPr lang="en-GB" dirty="0"/>
              <a:t>All fascinating if you're already in, but baffling If you're not,.  People walked out with more questions than answers —</a:t>
            </a:r>
          </a:p>
          <a:p>
            <a:endParaRPr lang="en-GB" dirty="0"/>
          </a:p>
          <a:p>
            <a:r>
              <a:rPr lang="en-GB" dirty="0"/>
              <a:t> what tools can I build, what is a tools,  what prompts do I use, where do I even start?</a:t>
            </a:r>
          </a:p>
          <a:p>
            <a:endParaRPr lang="en-GB" dirty="0"/>
          </a:p>
          <a:p>
            <a:r>
              <a:rPr lang="en-GB" dirty="0"/>
              <a:t>That's what tonight is about. I wanted to show — not tell — what Claude can actually do. </a:t>
            </a:r>
          </a:p>
          <a:p>
            <a:endParaRPr lang="en-GB" dirty="0"/>
          </a:p>
          <a:p>
            <a:r>
              <a:rPr lang="en-GB" dirty="0"/>
              <a:t>So I set myself a challenge: one real problem of my own, one four-hour session, using my  £18-a-month subscription, starting with a single prompt. That's the talk.</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Change gear. This is the credibility slide — if you skip it, the rest sounds like a sales pitch.</a:t>
            </a:r>
          </a:p>
          <a:p>
            <a:endParaRPr lang="en-GB" dirty="0"/>
          </a:p>
          <a:p>
            <a:r>
              <a:rPr lang="en-GB" dirty="0"/>
              <a:t>It wasn't all rainbows and sunshine. It hit walls. Real, frustrating, technical walls.</a:t>
            </a:r>
          </a:p>
          <a:p>
            <a:endParaRPr lang="en-GB" dirty="0"/>
          </a:p>
          <a:p>
            <a:r>
              <a:rPr lang="en-GB" dirty="0"/>
              <a:t>Walk the table left to right. GPU crashed on Linux — environment had no GPU support. </a:t>
            </a:r>
          </a:p>
          <a:p>
            <a:r>
              <a:rPr lang="en-GB" dirty="0"/>
              <a:t>Claude added startup flags to disable it. Sorted.</a:t>
            </a:r>
          </a:p>
          <a:p>
            <a:endParaRPr lang="en-GB" dirty="0"/>
          </a:p>
          <a:p>
            <a:r>
              <a:rPr lang="en-GB" dirty="0"/>
              <a:t>A library API had changed between versions — newer release removed a method the generated code was calling. Detected at runtime, found the replacement, updated every affected file.</a:t>
            </a:r>
          </a:p>
          <a:p>
            <a:endParaRPr lang="en-GB" dirty="0"/>
          </a:p>
          <a:p>
            <a:r>
              <a:rPr lang="en-GB" dirty="0"/>
              <a:t>Buttons silently doing nothing (Which I found ) — security settings blocking the native browser dialogs. Claude Overrode the dialog system with a custom DOM implementation.</a:t>
            </a:r>
          </a:p>
          <a:p>
            <a:endParaRPr lang="en-GB" dirty="0"/>
          </a:p>
          <a:p>
            <a:r>
              <a:rPr lang="en-GB" dirty="0"/>
              <a:t>Land the point. The impressive bit isn't that it got things right first time — it didn't. The impressive bit is that when it got things wrong, it figured out why and it had the tools to fix it.</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There's a source code repo — currently private, will be made public in due course. Claude wrote the README and all the descriptions in it.</a:t>
            </a:r>
          </a:p>
          <a:p>
            <a:endParaRPr lang="en-GB" dirty="0"/>
          </a:p>
          <a:p>
            <a:r>
              <a:rPr lang="en-GB" dirty="0"/>
              <a:t>There's a releases repo too, which I asked it to create for compiled executables to. Download and run. No Node.js, no build tools, nothing to install on the target machine if you do not want to.</a:t>
            </a:r>
          </a:p>
          <a:p>
            <a:endParaRPr lang="en-GB" dirty="0"/>
          </a:p>
          <a:p>
            <a:r>
              <a:rPr lang="en-GB" dirty="0"/>
              <a:t>Walk the chain along the bottom, slowly. Single prompt — architecture — 20+ files — published app.</a:t>
            </a:r>
          </a:p>
          <a:p>
            <a:endParaRPr lang="en-GB" dirty="0"/>
          </a:p>
          <a:p>
            <a:r>
              <a:rPr lang="en-GB" dirty="0"/>
              <a:t>That's not a prototype. That's a product.</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Switch to the app. Don't narrate every click.</a:t>
            </a:r>
          </a:p>
          <a:p>
            <a:r>
              <a:rPr lang="en-GB" dirty="0"/>
              <a:t>Demo arc — open the app, drag a few blocks, run, see the turtle move. Then a function. Then a colour. Then resize the panels and toggle fullscreen on one. Keep it under five minutes.</a:t>
            </a:r>
          </a:p>
          <a:p>
            <a:r>
              <a:rPr lang="en-GB" dirty="0"/>
              <a:t>If something breaks, keep going. That's also a useful demo.</a:t>
            </a:r>
          </a:p>
          <a:p>
            <a:r>
              <a:rPr lang="en-GB" dirty="0"/>
              <a:t>Land the quote on the way back to slides: code isn't magic — it's just instructions. Same for what Claude built. No magic. Just instructions, written well.</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the takeaways slide for the non-technical half of the room. They came to understand what Claude does well. This is the answer.</a:t>
            </a:r>
          </a:p>
          <a:p>
            <a:endParaRPr lang="en-GB" dirty="0"/>
          </a:p>
          <a:p>
            <a:r>
              <a:rPr lang="en-GB" dirty="0"/>
              <a:t>Quick context — I asked Claude to keep notes throughout the session. That document became the backbone of this talk.</a:t>
            </a:r>
          </a:p>
          <a:p>
            <a:endParaRPr lang="en-GB" dirty="0"/>
          </a:p>
          <a:p>
            <a:r>
              <a:rPr lang="en-GB" dirty="0"/>
              <a:t>So these aren't my observations bolted on afterwards — they're Claude's own behaviour, documented as it happened.</a:t>
            </a:r>
          </a:p>
          <a:p>
            <a:r>
              <a:rPr lang="en-GB" dirty="0"/>
              <a:t>Don't read all six. Pick three that resonate with the room.</a:t>
            </a:r>
          </a:p>
          <a:p>
            <a:endParaRPr lang="en-GB" dirty="0"/>
          </a:p>
          <a:p>
            <a:r>
              <a:rPr lang="en-GB" dirty="0"/>
              <a:t>Planned before coding — designed the architecture upfront. No rushing to write code.</a:t>
            </a:r>
          </a:p>
          <a:p>
            <a:r>
              <a:rPr lang="en-GB" dirty="0"/>
              <a:t>Adaptive problem solving — traced issues methodically. No guessing.</a:t>
            </a:r>
          </a:p>
          <a:p>
            <a:endParaRPr lang="en-GB" dirty="0"/>
          </a:p>
          <a:p>
            <a:r>
              <a:rPr lang="en-GB" dirty="0"/>
              <a:t>Version-aware — checked actual API behaviour at runtime rather than trusting documentation that might be out of date.</a:t>
            </a:r>
          </a:p>
          <a:p>
            <a:endParaRPr lang="en-GB" dirty="0"/>
          </a:p>
          <a:p>
            <a:r>
              <a:rPr lang="en-GB" dirty="0"/>
              <a:t>Systematic — maintained a to-do list tracking every implementation step. Built its own deployment tools, which I could also use</a:t>
            </a:r>
          </a:p>
          <a:p>
            <a:endParaRPr lang="en-GB" dirty="0"/>
          </a:p>
          <a:p>
            <a:r>
              <a:rPr lang="en-GB" dirty="0"/>
              <a:t>No unnecessary abstraction — vanilla CSS, no whizzy latest framework, no bloat. Exactly what was needed, nothing more.</a:t>
            </a:r>
          </a:p>
          <a:p>
            <a:endParaRPr lang="en-GB" dirty="0"/>
          </a:p>
          <a:p>
            <a:r>
              <a:rPr lang="en-GB" dirty="0"/>
              <a:t>And self-correcting without prompting — caught its own mistakes, out-of-date APIs, wrong arguments, and fixed them before I even noticed.</a:t>
            </a:r>
          </a:p>
          <a:p>
            <a:endParaRPr lang="en-GB" dirty="0"/>
          </a:p>
          <a:p>
            <a:r>
              <a:rPr lang="en-GB" dirty="0"/>
              <a:t>That last one is the headline. That's the difference between autocomplete and a collaborator.</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Slow this slide down. This is the slide that buys you credibility — the room is waiting to hear what you got wrong, or what you haven't done yet.</a:t>
            </a:r>
          </a:p>
          <a:p>
            <a:endParaRPr lang="en-GB" dirty="0"/>
          </a:p>
          <a:p>
            <a:r>
              <a:rPr lang="en-GB" dirty="0"/>
              <a:t>Impressive doesn't equal production ready. Four hours got me a working app. It didn't get me a finished product. And that's the lesson — staying in the driving seat after the session ends, not just during it.</a:t>
            </a:r>
          </a:p>
          <a:p>
            <a:endParaRPr lang="en-GB" dirty="0"/>
          </a:p>
          <a:p>
            <a:r>
              <a:rPr lang="en-GB" dirty="0"/>
              <a:t>Five honest gaps.</a:t>
            </a:r>
          </a:p>
          <a:p>
            <a:endParaRPr lang="en-GB" dirty="0"/>
          </a:p>
          <a:p>
            <a:r>
              <a:rPr lang="en-GB" dirty="0"/>
              <a:t>Security review — Skulpt runs Python in the browser. Execution scope needs proper review. So does the question of what a malicious project file could do on load.</a:t>
            </a:r>
          </a:p>
          <a:p>
            <a:endParaRPr lang="en-GB" dirty="0"/>
          </a:p>
          <a:p>
            <a:r>
              <a:rPr lang="en-GB" dirty="0"/>
              <a:t>Cross-platform testing — built and tested as I went, but structured testing across Windows, Mac and Linux is not yet done. A GPU issue surfaced on Linux during the session — that won't be the last one.</a:t>
            </a:r>
          </a:p>
          <a:p>
            <a:endParaRPr lang="en-GB" dirty="0"/>
          </a:p>
          <a:p>
            <a:r>
              <a:rPr lang="en-GB" dirty="0"/>
              <a:t>Code audit — 20+ files generated in a single session. Functionally tested. Not yet line-by-line audited by a human engineer.</a:t>
            </a:r>
          </a:p>
          <a:p>
            <a:r>
              <a:rPr lang="en-GB" dirty="0"/>
              <a:t>Distribution — the executable is published. No update mechanism yet. Users have to re-download when fixes ship. Fine for a demo, not fine for a tool real classrooms depend on.</a:t>
            </a:r>
          </a:p>
          <a:p>
            <a:endParaRPr lang="en-GB" dirty="0"/>
          </a:p>
          <a:p>
            <a:r>
              <a:rPr lang="en-GB" dirty="0"/>
              <a:t>Accessibility — colour contrast, keyboard navigation, screen reader compatibility. None of it tested. </a:t>
            </a:r>
          </a:p>
          <a:p>
            <a:endParaRPr lang="en-GB" dirty="0"/>
          </a:p>
          <a:p>
            <a:r>
              <a:rPr lang="en-GB" dirty="0"/>
              <a:t>Land the honesty. This is what 'impressive' actually looks like — useful, real, and still a long way from done.</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Second demo. This is the answer to 'so what happened after the four hours?' — v2</a:t>
            </a:r>
          </a:p>
          <a:p>
            <a:endParaRPr lang="en-GB" dirty="0"/>
          </a:p>
          <a:p>
            <a:r>
              <a:rPr lang="en-GB" dirty="0"/>
              <a:t>But I didn't stop there. I let the kids use it. Watched how they used it, what they reached for, what broke. The other volunteers also suggested some changes. So I used a few more spare hours over a few days to implement those changes — and created v2.0.</a:t>
            </a:r>
          </a:p>
          <a:p>
            <a:endParaRPr lang="en-GB" dirty="0"/>
          </a:p>
          <a:p>
            <a:r>
              <a:rPr lang="en-GB" dirty="0"/>
              <a:t>Show two or three things that got better since the first session. Pick the ones that visibly improve the experience — don't get stuck explaining a refactor nobody can see.</a:t>
            </a:r>
          </a:p>
          <a:p>
            <a:endParaRPr lang="en-GB"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Slow right down. This is the close. Don't rush it.</a:t>
            </a:r>
          </a:p>
          <a:p>
            <a:endParaRPr lang="en-GB" dirty="0"/>
          </a:p>
          <a:p>
            <a:r>
              <a:rPr lang="en-GB" dirty="0"/>
              <a:t>Remember the chasm from earlier — the child flying in Scratch, then completely lost in Python. That was the problem.</a:t>
            </a:r>
          </a:p>
          <a:p>
            <a:endParaRPr lang="en-GB" dirty="0"/>
          </a:p>
          <a:p>
            <a:r>
              <a:rPr lang="en-GB" dirty="0"/>
              <a:t>Now when a child stands at the edge of that chasm, looking across, wondering how on earth they're going to get to the other side — they'll have a bridge.</a:t>
            </a:r>
          </a:p>
          <a:p>
            <a:endParaRPr lang="en-GB" dirty="0"/>
          </a:p>
          <a:p>
            <a:r>
              <a:rPr lang="en-GB" dirty="0"/>
              <a:t>Not a helicopter. Not a shortcut. A bridge. They still have to cross. They still have to learn.</a:t>
            </a:r>
          </a:p>
          <a:p>
            <a:endParaRPr lang="en-GB" dirty="0"/>
          </a:p>
          <a:p>
            <a:r>
              <a:rPr lang="en-GB" dirty="0"/>
              <a:t>But now they have something solid under their feet while they find their way.</a:t>
            </a:r>
          </a:p>
          <a:p>
            <a:endParaRPr lang="en-GB" dirty="0"/>
          </a:p>
          <a:p>
            <a:r>
              <a:rPr lang="en-GB" dirty="0"/>
              <a:t>Beat. Then the line that does the heavy lifting — one session, one prompt, one working application.</a:t>
            </a:r>
          </a:p>
          <a:p>
            <a:endParaRPr lang="en-GB" dirty="0"/>
          </a:p>
          <a:p>
            <a:r>
              <a:rPr lang="en-GB" dirty="0"/>
              <a:t>And then turn it back on the room. What problem do YOU have that's been sitting in your head, half-formed, waiting for the right moment?</a:t>
            </a:r>
          </a:p>
          <a:p>
            <a:endParaRPr lang="en-GB" dirty="0"/>
          </a:p>
          <a:p>
            <a:endParaRPr lang="en-GB"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a:p>
            <a:r>
              <a:rPr lang="en-GB" dirty="0"/>
              <a:t>Leave this slide up for the whole Q&amp;A. The QR code does the work — anyone in the room can download LLCodeBridge before they leave.</a:t>
            </a:r>
          </a:p>
          <a:p>
            <a:r>
              <a:rPr lang="en-GB" dirty="0"/>
              <a:t>Open with a simple invitation: questions, comments, war stories — all welcome. Technical or not.</a:t>
            </a:r>
          </a:p>
          <a:p>
            <a:r>
              <a:rPr lang="en-GB" dirty="0"/>
              <a:t>If the room is quiet, prompt with one of your own. Common ones to be ready for: how much did it really cost? (£18 for the month, plus my time.) Could I have done this without 40 years of background? (Honest answer — the background helped me ask the right things, but the prompt itself is one paragraph any of you could write.) What about hallucinations? (Yes, it happens — and the version-aware behaviour on slide 13 is part of how it's caught.)</a:t>
            </a:r>
          </a:p>
          <a:p>
            <a:r>
              <a:rPr lang="en-GB" dirty="0"/>
              <a:t>Thank them properly on the way out.</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Now the credentials — pick three or four, don't read them all. Forty years across electronics, computing, networking, cyber. UK Gov — systems engineer through to Head of Tactical Engineering, Director's Award along the way. Printing company. An actual escape room, with locks and lasers. Many years building and integrating AI — classifiers, local LLMs, GenAI.</a:t>
            </a:r>
          </a:p>
          <a:p>
            <a:endParaRPr lang="en-GB" dirty="0"/>
          </a:p>
          <a:p>
            <a:r>
              <a:rPr lang="en-GB" dirty="0"/>
              <a:t>I am a STEM Ambassador, so I’m kind of contractually obliged to stand up a witter on about tech. </a:t>
            </a:r>
          </a:p>
          <a:p>
            <a:endParaRPr lang="en-GB" dirty="0"/>
          </a:p>
          <a:p>
            <a:r>
              <a:rPr lang="en-GB" dirty="0"/>
              <a:t>And on Saturday mornings I teach seven to twelve year olds at Code Club in </a:t>
            </a:r>
            <a:r>
              <a:rPr lang="en-GB" dirty="0" err="1"/>
              <a:t>Longlevens</a:t>
            </a:r>
            <a:r>
              <a:rPr lang="en-GB" dirty="0"/>
              <a:t>. That last one is where this story starts.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Soften the pace here. This is the setup — the calm before the problem.</a:t>
            </a:r>
          </a:p>
          <a:p>
            <a:endParaRPr lang="en-GB" dirty="0"/>
          </a:p>
          <a:p>
            <a:r>
              <a:rPr lang="en-GB" dirty="0"/>
              <a:t>A bit of heritage worth knowing — and worth a sentence on stage if you have time. </a:t>
            </a:r>
          </a:p>
          <a:p>
            <a:endParaRPr lang="en-GB" dirty="0"/>
          </a:p>
          <a:p>
            <a:r>
              <a:rPr lang="en-GB" dirty="0"/>
              <a:t>The kids use Scratch to learn and develop their coding skills.</a:t>
            </a:r>
          </a:p>
          <a:p>
            <a:endParaRPr lang="en-GB" dirty="0"/>
          </a:p>
          <a:p>
            <a:r>
              <a:rPr lang="en-GB" dirty="0"/>
              <a:t>Scratch was built at MIT,. It launched in 2007. And it didn't come from nowhere — it stands on the shoulders of Logo, the language designed in the 1960s to teach children to think with computers, not just use them. </a:t>
            </a:r>
          </a:p>
          <a:p>
            <a:endParaRPr lang="en-GB" dirty="0"/>
          </a:p>
          <a:p>
            <a:r>
              <a:rPr lang="en-GB" dirty="0"/>
              <a:t>That lineage matters. Scratch isn't a toy bolted onto education — it's the latest chapter in sixty years of serious research into how children learn to code.</a:t>
            </a:r>
          </a:p>
          <a:p>
            <a:endParaRPr lang="en-GB" dirty="0"/>
          </a:p>
          <a:p>
            <a:r>
              <a:rPr lang="en-GB" dirty="0"/>
              <a:t>Today over 123 million children worldwide use Scratch. There's a reason. It's colourful. It's drag and drop, so there are no syntax errors to crush you. It's taught in primary school. Children learn logic without ever being afraid of failure — and the projects feel real. Games. Stories. Animations they can show their parents.</a:t>
            </a:r>
          </a:p>
          <a:p>
            <a:r>
              <a:rPr lang="en-GB" dirty="0"/>
              <a:t>Scratch is the perfect first step into coding. It's the world's introduction to coding.</a:t>
            </a:r>
          </a:p>
          <a:p>
            <a:endParaRPr lang="en-GB" dirty="0"/>
          </a:p>
          <a:p>
            <a:r>
              <a:rPr lang="en-GB" dirty="0"/>
              <a:t>By the time a child leaves primary school they're flying.</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Change of tone. The room should feel the drop.</a:t>
            </a:r>
          </a:p>
          <a:p>
            <a:endParaRPr lang="en-GB" dirty="0"/>
          </a:p>
          <a:p>
            <a:r>
              <a:rPr lang="en-GB" dirty="0"/>
              <a:t>Then Secondary School and GCSE arrives. </a:t>
            </a:r>
          </a:p>
          <a:p>
            <a:r>
              <a:rPr lang="en-GB" dirty="0"/>
              <a:t>90% of UK schools teach Python at GCSE — and computing hours in schools have dropped 47%. So there's less time to be taught, and the language got harder. A skills and confidence gap begins to open up.</a:t>
            </a:r>
          </a:p>
          <a:p>
            <a:endParaRPr lang="en-GB" dirty="0"/>
          </a:p>
          <a:p>
            <a:r>
              <a:rPr lang="en-GB" dirty="0"/>
              <a:t>No colours. No blocks. No visual feedback. Error messages that may as well be in Latin. The confidence that took years to build — gone in a lesson. </a:t>
            </a:r>
          </a:p>
          <a:p>
            <a:endParaRPr lang="en-GB" dirty="0"/>
          </a:p>
          <a:p>
            <a:r>
              <a:rPr lang="en-GB" dirty="0"/>
              <a:t>In fact, the Raspberry PI foundation have a series of tutorials for moving from Scratch to Python – Lesson 1 being ‘Print (“Hello”) on this same blanks page.</a:t>
            </a:r>
          </a:p>
          <a:p>
            <a:endParaRPr lang="en-GB" dirty="0"/>
          </a:p>
          <a:p>
            <a:endParaRPr lang="en-GB" dirty="0"/>
          </a:p>
          <a:p>
            <a:r>
              <a:rPr lang="en-GB" dirty="0"/>
              <a:t>Pause. A child who was proficient in Scratch is now completely lost. </a:t>
            </a:r>
          </a:p>
          <a:p>
            <a:endParaRPr lang="en-GB" dirty="0"/>
          </a:p>
          <a:p>
            <a:r>
              <a:rPr lang="en-GB" dirty="0"/>
              <a:t>A chasm opens up in the confidence, and at just 11 years old, they decide that Computing is not for them.</a:t>
            </a:r>
          </a:p>
          <a:p>
            <a:endParaRPr lang="en-GB" dirty="0"/>
          </a:p>
          <a:p>
            <a:r>
              <a:rPr lang="en-GB" dirty="0"/>
              <a:t>I see this every year in my Code Club, and it’s the problem I wanted to try and solve.</a:t>
            </a:r>
          </a:p>
          <a:p>
            <a:endParaRPr lang="en-GB" dirty="0"/>
          </a:p>
          <a:p>
            <a:endParaRPr lang="en-GB" dirty="0"/>
          </a:p>
          <a:p>
            <a:r>
              <a:rPr lang="en-GB" dirty="0"/>
              <a:t>So, I built a bridge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Land the title. Slow down. Let the room read the three lines for themselves.</a:t>
            </a:r>
          </a:p>
          <a:p>
            <a:r>
              <a:rPr lang="en-GB" dirty="0"/>
              <a:t>From idea to working app — in one session. That's the claim. The rest of this talk is the proof.</a:t>
            </a:r>
          </a:p>
          <a:p>
            <a:r>
              <a:rPr lang="en-GB" dirty="0"/>
              <a:t>Beat. Then move on.</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Before the prompt, four decisions. Walk through them in order — don't read the slide, talk to the numbers.</a:t>
            </a:r>
          </a:p>
          <a:p>
            <a:endParaRPr lang="en-GB" dirty="0"/>
          </a:p>
          <a:p>
            <a:r>
              <a:rPr lang="en-GB" dirty="0"/>
              <a:t>One: VS Code with the Claude extension. Claude embedded in the editor, aware of the files, aware of the context. Not a chat tab on a second monitor — right alongside the code.</a:t>
            </a:r>
          </a:p>
          <a:p>
            <a:endParaRPr lang="en-GB" dirty="0"/>
          </a:p>
          <a:p>
            <a:r>
              <a:rPr lang="en-GB" dirty="0"/>
              <a:t>Two: Electron desktop app. Not a web server. Self-contained, no dependencies in a classroom. VS Code itself is built on Electron — cross-platform, well supported, native file dialogs out of the box.</a:t>
            </a:r>
          </a:p>
          <a:p>
            <a:endParaRPr lang="en-GB" dirty="0"/>
          </a:p>
          <a:p>
            <a:r>
              <a:rPr lang="en-GB" dirty="0"/>
              <a:t>Three: no Python installation required. This was non-negotiable. A child sits down, opens the app, codes. No setup, no terminal, no system configuration.</a:t>
            </a:r>
          </a:p>
          <a:p>
            <a:endParaRPr lang="en-GB" dirty="0"/>
          </a:p>
          <a:p>
            <a:r>
              <a:rPr lang="en-GB" dirty="0"/>
              <a:t>Four: Blockly for the visual layer. Scratch is built on Blockly — Google’s now Raspberry Pi’s open source block framework. Same look, same logic, same drag-and-drop muscle memory the children already have. Just pointing somewhere new.</a:t>
            </a:r>
          </a:p>
          <a:p>
            <a:endParaRPr lang="en-GB" dirty="0"/>
          </a:p>
          <a:p>
            <a:r>
              <a:rPr lang="en-GB" dirty="0"/>
              <a:t>Two motivations driving all of this. One — I wanted to bring something real to this forum, not a theory, a working product. And two — I had an actual problem to solve.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the slide the non-technical half of the room came for. Slow down. Read the prompt out loud, exactly as it's written.</a:t>
            </a:r>
          </a:p>
          <a:p>
            <a:r>
              <a:rPr lang="en-GB" dirty="0"/>
              <a:t>One paragraph. That's all I typed.</a:t>
            </a:r>
          </a:p>
          <a:p>
            <a:endParaRPr lang="en-GB" dirty="0"/>
          </a:p>
          <a:p>
            <a:r>
              <a:rPr lang="en-GB" dirty="0"/>
              <a:t>The most important word is the first one — PLAN. Not 'build', not 'code'. Plan. Think first.</a:t>
            </a:r>
          </a:p>
          <a:p>
            <a:endParaRPr lang="en-GB" dirty="0"/>
          </a:p>
          <a:p>
            <a:r>
              <a:rPr lang="en-GB" dirty="0"/>
              <a:t>No detailed spec. A few useful suggestions — three windows, resizable, fullscreen toggles, turtle functions, iteration, multiple turtles. The shape of what I wanted, not the implementation of it.</a:t>
            </a:r>
          </a:p>
          <a:p>
            <a:endParaRPr lang="en-GB" dirty="0"/>
          </a:p>
          <a:p>
            <a:r>
              <a:rPr lang="en-GB" dirty="0"/>
              <a:t>And the result of that one paragraph: a complete architecture before a single line of code was written. That's the lesson hidden in here — the quality of the first prompt sets the ceiling for everything that follows.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Now show what 'plan' actually produced. Four bullets — take them one at a time.</a:t>
            </a:r>
          </a:p>
          <a:p>
            <a:endParaRPr lang="en-GB" dirty="0"/>
          </a:p>
          <a:p>
            <a:r>
              <a:rPr lang="en-GB" dirty="0"/>
              <a:t>Skulpt. A Python interpreter that runs entirely in the browser, no installation on the child's machine. I'd never heard of it. Claude found it, evaluated it, chose it. That's the bit to dwell on — it didn't ask me which Python runtime to use. It went and found the right one.</a:t>
            </a:r>
          </a:p>
          <a:p>
            <a:endParaRPr lang="en-GB" dirty="0"/>
          </a:p>
          <a:p>
            <a:r>
              <a:rPr lang="en-GB" dirty="0"/>
              <a:t>It specified the library stack — Blockly 10, Split.js, vanilla CSS. Lightweight, no bloat, no UI framework I didn't need. Deliberate, minimal choices that match the desktop-first requirement.</a:t>
            </a:r>
          </a:p>
          <a:p>
            <a:endParaRPr lang="en-GB" dirty="0"/>
          </a:p>
          <a:p>
            <a:r>
              <a:rPr lang="en-GB" dirty="0"/>
              <a:t>It designed the three-panel layout — workspace, canvas, code — all resizable, fullscreen toggles on each. Mapped before any CSS or JavaScript was written.</a:t>
            </a:r>
          </a:p>
          <a:p>
            <a:endParaRPr lang="en-GB" dirty="0"/>
          </a:p>
          <a:p>
            <a:r>
              <a:rPr lang="en-GB" dirty="0"/>
              <a:t>And it catalogued more than 40 turtle functions. Every motion, pen, screen, colour and multi-turtle function. Identified and categorised into block types — before any blocks existed.</a:t>
            </a:r>
          </a:p>
          <a:p>
            <a:endParaRPr lang="en-GB" dirty="0"/>
          </a:p>
          <a:p>
            <a:r>
              <a:rPr lang="en-GB" dirty="0"/>
              <a:t>Land the quote. This is using AI as a collaborator. Not as autocomplete, not as a search engine — as a colleague who plans with you.</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numbers out — they do the work. 20+ files. 5 block categories. 50 custom blocks. 3 target architectures.</a:t>
            </a:r>
          </a:p>
          <a:p>
            <a:r>
              <a:rPr lang="en-GB" dirty="0"/>
              <a:t>All of that from one paragraph. All of that before a single line of code was committed. As it had access to my development environment, it knew to create a </a:t>
            </a:r>
            <a:r>
              <a:rPr lang="en-GB" dirty="0" err="1"/>
              <a:t>github</a:t>
            </a:r>
            <a:r>
              <a:rPr lang="en-GB" dirty="0"/>
              <a:t> repository to store and version control the project</a:t>
            </a:r>
          </a:p>
          <a:p>
            <a:endParaRPr lang="en-GB" dirty="0"/>
          </a:p>
          <a:p>
            <a:r>
              <a:rPr lang="en-GB" dirty="0"/>
              <a:t>The honest line —</a:t>
            </a:r>
          </a:p>
          <a:p>
            <a:endParaRPr lang="en-GB" dirty="0"/>
          </a:p>
          <a:p>
            <a:r>
              <a:rPr lang="en-GB" dirty="0"/>
              <a:t> I like to think could have built this myself, if I'd had the time. But I'm a volunteer with a day job. Claude turned the hours I would have needed into minutes. That's the value, plain and simple.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60E18"/>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Shape 1"/>
          <p:cNvSpPr/>
          <p:nvPr/>
        </p:nvSpPr>
        <p:spPr>
          <a:xfrm>
            <a:off x="5029200" y="-1097280"/>
            <a:ext cx="4114800" cy="4114800"/>
          </a:xfrm>
          <a:prstGeom prst="ellipse">
            <a:avLst/>
          </a:prstGeom>
          <a:ln w="25400">
            <a:solidFill>
              <a:srgbClr val="0D2A40"/>
            </a:solidFill>
            <a:prstDash val="solid"/>
          </a:ln>
        </p:spPr>
        <p:txBody>
          <a:bodyPr/>
          <a:lstStyle/>
          <a:p>
            <a:endParaRPr lang="en-GB"/>
          </a:p>
        </p:txBody>
      </p:sp>
      <p:sp>
        <p:nvSpPr>
          <p:cNvPr id="4" name="Shape 2"/>
          <p:cNvSpPr/>
          <p:nvPr/>
        </p:nvSpPr>
        <p:spPr>
          <a:xfrm>
            <a:off x="-731520" y="3474720"/>
            <a:ext cx="2743200" cy="2743200"/>
          </a:xfrm>
          <a:prstGeom prst="ellipse">
            <a:avLst/>
          </a:prstGeom>
          <a:ln w="25400">
            <a:solidFill>
              <a:srgbClr val="0D2A40"/>
            </a:solidFill>
            <a:prstDash val="solid"/>
          </a:ln>
        </p:spPr>
        <p:txBody>
          <a:bodyPr/>
          <a:lstStyle/>
          <a:p>
            <a:endParaRPr lang="en-GB"/>
          </a:p>
        </p:txBody>
      </p:sp>
      <p:sp>
        <p:nvSpPr>
          <p:cNvPr id="5" name="Text 3"/>
          <p:cNvSpPr/>
          <p:nvPr/>
        </p:nvSpPr>
        <p:spPr>
          <a:xfrm>
            <a:off x="502920" y="1005840"/>
            <a:ext cx="6400800" cy="685800"/>
          </a:xfrm>
          <a:prstGeom prst="rect">
            <a:avLst/>
          </a:prstGeom>
          <a:noFill/>
          <a:ln/>
        </p:spPr>
        <p:txBody>
          <a:bodyPr wrap="square" lIns="0" tIns="0" rIns="0" bIns="0" rtlCol="0" anchor="ctr"/>
          <a:lstStyle/>
          <a:p>
            <a:pPr marL="0" indent="0">
              <a:buNone/>
            </a:pPr>
            <a:r>
              <a:rPr lang="en-US" sz="4200" b="1" dirty="0">
                <a:solidFill>
                  <a:schemeClr val="bg1"/>
                </a:solidFill>
                <a:latin typeface="Calibri" pitchFamily="34" charset="0"/>
                <a:ea typeface="Calibri" pitchFamily="34" charset="-122"/>
                <a:cs typeface="Calibri" pitchFamily="34" charset="-120"/>
              </a:rPr>
              <a:t>One problem.</a:t>
            </a:r>
            <a:endParaRPr lang="en-US" sz="4200" dirty="0">
              <a:solidFill>
                <a:schemeClr val="bg1"/>
              </a:solidFill>
            </a:endParaRPr>
          </a:p>
        </p:txBody>
      </p:sp>
      <p:sp>
        <p:nvSpPr>
          <p:cNvPr id="6" name="Text 4"/>
          <p:cNvSpPr/>
          <p:nvPr/>
        </p:nvSpPr>
        <p:spPr>
          <a:xfrm>
            <a:off x="502920" y="1691640"/>
            <a:ext cx="6400800" cy="685800"/>
          </a:xfrm>
          <a:prstGeom prst="rect">
            <a:avLst/>
          </a:prstGeom>
          <a:noFill/>
          <a:ln/>
        </p:spPr>
        <p:txBody>
          <a:bodyPr wrap="square" lIns="0" tIns="0" rIns="0" bIns="0" rtlCol="0" anchor="ctr"/>
          <a:lstStyle/>
          <a:p>
            <a:pPr marL="0" indent="0">
              <a:buNone/>
            </a:pPr>
            <a:r>
              <a:rPr lang="en-US" sz="4200" b="1" dirty="0">
                <a:solidFill>
                  <a:srgbClr val="FFFFFF"/>
                </a:solidFill>
                <a:latin typeface="Calibri" pitchFamily="34" charset="0"/>
                <a:ea typeface="Calibri" pitchFamily="34" charset="-122"/>
                <a:cs typeface="Calibri" pitchFamily="34" charset="-120"/>
              </a:rPr>
              <a:t>One prompt.</a:t>
            </a:r>
            <a:endParaRPr lang="en-US" sz="4200" dirty="0"/>
          </a:p>
        </p:txBody>
      </p:sp>
      <p:sp>
        <p:nvSpPr>
          <p:cNvPr id="7" name="Text 5"/>
          <p:cNvSpPr/>
          <p:nvPr/>
        </p:nvSpPr>
        <p:spPr>
          <a:xfrm>
            <a:off x="502920" y="2377440"/>
            <a:ext cx="7315200" cy="685800"/>
          </a:xfrm>
          <a:prstGeom prst="rect">
            <a:avLst/>
          </a:prstGeom>
          <a:noFill/>
          <a:ln/>
        </p:spPr>
        <p:txBody>
          <a:bodyPr wrap="square" lIns="0" tIns="0" rIns="0" bIns="0" rtlCol="0" anchor="ctr"/>
          <a:lstStyle/>
          <a:p>
            <a:pPr marL="0" indent="0">
              <a:buNone/>
            </a:pPr>
            <a:r>
              <a:rPr lang="en-US" sz="4200" b="1" dirty="0">
                <a:solidFill>
                  <a:srgbClr val="00C9B1"/>
                </a:solidFill>
                <a:latin typeface="Calibri" pitchFamily="34" charset="0"/>
                <a:ea typeface="Calibri" pitchFamily="34" charset="-122"/>
                <a:cs typeface="Calibri" pitchFamily="34" charset="-120"/>
              </a:rPr>
              <a:t>One session.</a:t>
            </a:r>
            <a:endParaRPr lang="en-US" sz="4200" dirty="0">
              <a:solidFill>
                <a:srgbClr val="00C9B1"/>
              </a:solidFill>
            </a:endParaRPr>
          </a:p>
        </p:txBody>
      </p:sp>
      <p:sp>
        <p:nvSpPr>
          <p:cNvPr id="8" name="Shape 6"/>
          <p:cNvSpPr/>
          <p:nvPr/>
        </p:nvSpPr>
        <p:spPr>
          <a:xfrm>
            <a:off x="502920" y="3246120"/>
            <a:ext cx="2011680" cy="45720"/>
          </a:xfrm>
          <a:prstGeom prst="rect">
            <a:avLst/>
          </a:prstGeom>
          <a:solidFill>
            <a:srgbClr val="00C9B1"/>
          </a:solidFill>
          <a:ln w="12700">
            <a:solidFill>
              <a:srgbClr val="00C9B1"/>
            </a:solidFill>
            <a:prstDash val="solid"/>
          </a:ln>
        </p:spPr>
        <p:txBody>
          <a:bodyPr/>
          <a:lstStyle/>
          <a:p>
            <a:endParaRPr lang="en-GB"/>
          </a:p>
        </p:txBody>
      </p:sp>
    </p:spTree>
    <p:extLst>
      <p:ext uri="{BB962C8B-B14F-4D97-AF65-F5344CB8AC3E}">
        <p14:creationId xmlns:p14="http://schemas.microsoft.com/office/powerpoint/2010/main" val="3468661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60E18"/>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Shape 1"/>
          <p:cNvSpPr/>
          <p:nvPr/>
        </p:nvSpPr>
        <p:spPr>
          <a:xfrm>
            <a:off x="411480" y="411480"/>
            <a:ext cx="2194560" cy="256032"/>
          </a:xfrm>
          <a:prstGeom prst="rect">
            <a:avLst/>
          </a:prstGeom>
          <a:solidFill>
            <a:srgbClr val="00C9B1"/>
          </a:solidFill>
          <a:ln w="12700">
            <a:solidFill>
              <a:srgbClr val="00C9B1"/>
            </a:solidFill>
            <a:prstDash val="solid"/>
          </a:ln>
        </p:spPr>
        <p:txBody>
          <a:bodyPr/>
          <a:lstStyle/>
          <a:p>
            <a:endParaRPr lang="en-GB"/>
          </a:p>
        </p:txBody>
      </p:sp>
      <p:sp>
        <p:nvSpPr>
          <p:cNvPr id="4" name="Text 2"/>
          <p:cNvSpPr/>
          <p:nvPr/>
        </p:nvSpPr>
        <p:spPr>
          <a:xfrm>
            <a:off x="411480" y="411480"/>
            <a:ext cx="2194560" cy="256032"/>
          </a:xfrm>
          <a:prstGeom prst="rect">
            <a:avLst/>
          </a:prstGeom>
          <a:noFill/>
          <a:ln/>
        </p:spPr>
        <p:txBody>
          <a:bodyPr wrap="square" lIns="0" tIns="0" rIns="0" bIns="0" rtlCol="0" anchor="ctr"/>
          <a:lstStyle/>
          <a:p>
            <a:pPr marL="0" indent="0" algn="ctr">
              <a:buNone/>
            </a:pPr>
            <a:r>
              <a:rPr lang="en-US" sz="900" b="1" kern="0" spc="300" dirty="0">
                <a:solidFill>
                  <a:srgbClr val="060E18"/>
                </a:solidFill>
                <a:latin typeface="Calibri" pitchFamily="34" charset="0"/>
                <a:ea typeface="Calibri" pitchFamily="34" charset="-122"/>
                <a:cs typeface="Calibri" pitchFamily="34" charset="-120"/>
              </a:rPr>
              <a:t>THE REALITY</a:t>
            </a:r>
            <a:endParaRPr lang="en-US" sz="900" dirty="0"/>
          </a:p>
        </p:txBody>
      </p:sp>
      <p:sp>
        <p:nvSpPr>
          <p:cNvPr id="5" name="Text 3"/>
          <p:cNvSpPr/>
          <p:nvPr/>
        </p:nvSpPr>
        <p:spPr>
          <a:xfrm>
            <a:off x="411480" y="804672"/>
            <a:ext cx="8321040" cy="822960"/>
          </a:xfrm>
          <a:prstGeom prst="rect">
            <a:avLst/>
          </a:prstGeom>
          <a:noFill/>
          <a:ln/>
        </p:spPr>
        <p:txBody>
          <a:bodyPr wrap="square" lIns="0" tIns="0" rIns="0" bIns="0"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When Things Went Wrong</a:t>
            </a:r>
            <a:endParaRPr lang="en-US" sz="3600" dirty="0"/>
          </a:p>
        </p:txBody>
      </p:sp>
      <p:sp>
        <p:nvSpPr>
          <p:cNvPr id="6" name="Shape 4"/>
          <p:cNvSpPr/>
          <p:nvPr/>
        </p:nvSpPr>
        <p:spPr>
          <a:xfrm>
            <a:off x="411480" y="1627632"/>
            <a:ext cx="8321040" cy="36576"/>
          </a:xfrm>
          <a:prstGeom prst="rect">
            <a:avLst/>
          </a:prstGeom>
          <a:solidFill>
            <a:srgbClr val="00C9B1"/>
          </a:solidFill>
          <a:ln w="12700">
            <a:solidFill>
              <a:srgbClr val="00C9B1"/>
            </a:solidFill>
            <a:prstDash val="solid"/>
          </a:ln>
        </p:spPr>
        <p:txBody>
          <a:bodyPr/>
          <a:lstStyle/>
          <a:p>
            <a:endParaRPr lang="en-GB"/>
          </a:p>
        </p:txBody>
      </p:sp>
      <p:sp>
        <p:nvSpPr>
          <p:cNvPr id="7" name="Text 5"/>
          <p:cNvSpPr/>
          <p:nvPr/>
        </p:nvSpPr>
        <p:spPr>
          <a:xfrm>
            <a:off x="502920" y="1737360"/>
            <a:ext cx="8321040" cy="274320"/>
          </a:xfrm>
          <a:prstGeom prst="rect">
            <a:avLst/>
          </a:prstGeom>
          <a:noFill/>
          <a:ln/>
        </p:spPr>
        <p:txBody>
          <a:bodyPr wrap="square" lIns="0" tIns="0" rIns="0" bIns="0" rtlCol="0" anchor="ctr"/>
          <a:lstStyle/>
          <a:p>
            <a:pPr marL="0" indent="0">
              <a:buNone/>
            </a:pPr>
            <a:r>
              <a:rPr lang="en-US" sz="1250" i="1" dirty="0">
                <a:solidFill>
                  <a:srgbClr val="C8D8E8"/>
                </a:solidFill>
                <a:latin typeface="Calibri" pitchFamily="34" charset="0"/>
                <a:ea typeface="Calibri" pitchFamily="34" charset="-122"/>
                <a:cs typeface="Calibri" pitchFamily="34" charset="-120"/>
              </a:rPr>
              <a:t>It wasn’t all rainbows and unicorns. It hit walls. real, frustrating, technical walls, which we sorted together.</a:t>
            </a:r>
            <a:endParaRPr lang="en-US" sz="1250" dirty="0"/>
          </a:p>
        </p:txBody>
      </p:sp>
      <p:sp>
        <p:nvSpPr>
          <p:cNvPr id="8" name="Shape 6"/>
          <p:cNvSpPr/>
          <p:nvPr/>
        </p:nvSpPr>
        <p:spPr>
          <a:xfrm>
            <a:off x="502920" y="2084832"/>
            <a:ext cx="8321040" cy="329184"/>
          </a:xfrm>
          <a:prstGeom prst="rect">
            <a:avLst/>
          </a:prstGeom>
          <a:solidFill>
            <a:srgbClr val="00C9B1"/>
          </a:solidFill>
          <a:ln w="12700">
            <a:solidFill>
              <a:srgbClr val="00C9B1"/>
            </a:solidFill>
            <a:prstDash val="solid"/>
          </a:ln>
        </p:spPr>
        <p:txBody>
          <a:bodyPr/>
          <a:lstStyle/>
          <a:p>
            <a:endParaRPr lang="en-GB"/>
          </a:p>
        </p:txBody>
      </p:sp>
      <p:sp>
        <p:nvSpPr>
          <p:cNvPr id="9" name="Text 7"/>
          <p:cNvSpPr/>
          <p:nvPr/>
        </p:nvSpPr>
        <p:spPr>
          <a:xfrm>
            <a:off x="594360" y="2084832"/>
            <a:ext cx="2560320" cy="329184"/>
          </a:xfrm>
          <a:prstGeom prst="rect">
            <a:avLst/>
          </a:prstGeom>
          <a:noFill/>
          <a:ln/>
        </p:spPr>
        <p:txBody>
          <a:bodyPr wrap="square" lIns="0" tIns="0" rIns="0" bIns="0" rtlCol="0" anchor="ctr"/>
          <a:lstStyle/>
          <a:p>
            <a:pPr marL="0" indent="0">
              <a:buNone/>
            </a:pPr>
            <a:r>
              <a:rPr lang="en-US" sz="1050" b="1" kern="0" spc="100" dirty="0">
                <a:solidFill>
                  <a:srgbClr val="060E18"/>
                </a:solidFill>
                <a:latin typeface="Calibri" pitchFamily="34" charset="0"/>
                <a:ea typeface="Calibri" pitchFamily="34" charset="-122"/>
                <a:cs typeface="Calibri" pitchFamily="34" charset="-120"/>
              </a:rPr>
              <a:t>PROBLEM</a:t>
            </a:r>
            <a:endParaRPr lang="en-US" sz="1050" dirty="0"/>
          </a:p>
        </p:txBody>
      </p:sp>
      <p:sp>
        <p:nvSpPr>
          <p:cNvPr id="10" name="Text 8"/>
          <p:cNvSpPr/>
          <p:nvPr/>
        </p:nvSpPr>
        <p:spPr>
          <a:xfrm>
            <a:off x="3154680" y="2084832"/>
            <a:ext cx="2743200" cy="329184"/>
          </a:xfrm>
          <a:prstGeom prst="rect">
            <a:avLst/>
          </a:prstGeom>
          <a:noFill/>
          <a:ln/>
        </p:spPr>
        <p:txBody>
          <a:bodyPr wrap="square" lIns="0" tIns="0" rIns="0" bIns="0" rtlCol="0" anchor="ctr"/>
          <a:lstStyle/>
          <a:p>
            <a:pPr marL="0" indent="0">
              <a:buNone/>
            </a:pPr>
            <a:r>
              <a:rPr lang="en-US" sz="1050" b="1" kern="0" spc="100" dirty="0">
                <a:solidFill>
                  <a:srgbClr val="060E18"/>
                </a:solidFill>
                <a:latin typeface="Calibri" pitchFamily="34" charset="0"/>
                <a:ea typeface="Calibri" pitchFamily="34" charset="-122"/>
                <a:cs typeface="Calibri" pitchFamily="34" charset="-120"/>
              </a:rPr>
              <a:t>ROOT CAUSE</a:t>
            </a:r>
            <a:endParaRPr lang="en-US" sz="1050" dirty="0"/>
          </a:p>
        </p:txBody>
      </p:sp>
      <p:sp>
        <p:nvSpPr>
          <p:cNvPr id="11" name="Text 9"/>
          <p:cNvSpPr/>
          <p:nvPr/>
        </p:nvSpPr>
        <p:spPr>
          <a:xfrm>
            <a:off x="5897880" y="2084832"/>
            <a:ext cx="3017520" cy="329184"/>
          </a:xfrm>
          <a:prstGeom prst="rect">
            <a:avLst/>
          </a:prstGeom>
          <a:noFill/>
          <a:ln/>
        </p:spPr>
        <p:txBody>
          <a:bodyPr wrap="square" lIns="0" tIns="0" rIns="0" bIns="0" rtlCol="0" anchor="ctr"/>
          <a:lstStyle/>
          <a:p>
            <a:pPr marL="0" indent="0">
              <a:buNone/>
            </a:pPr>
            <a:r>
              <a:rPr lang="en-US" sz="1050" b="1" kern="0" spc="100" dirty="0">
                <a:solidFill>
                  <a:srgbClr val="060E18"/>
                </a:solidFill>
                <a:latin typeface="Calibri" pitchFamily="34" charset="0"/>
                <a:ea typeface="Calibri" pitchFamily="34" charset="-122"/>
                <a:cs typeface="Calibri" pitchFamily="34" charset="-120"/>
              </a:rPr>
              <a:t>SOLUTION</a:t>
            </a:r>
            <a:endParaRPr lang="en-US" sz="1050" dirty="0"/>
          </a:p>
        </p:txBody>
      </p:sp>
      <p:sp>
        <p:nvSpPr>
          <p:cNvPr id="12" name="Shape 10"/>
          <p:cNvSpPr/>
          <p:nvPr/>
        </p:nvSpPr>
        <p:spPr>
          <a:xfrm>
            <a:off x="502920" y="2432304"/>
            <a:ext cx="8321040" cy="576072"/>
          </a:xfrm>
          <a:prstGeom prst="rect">
            <a:avLst/>
          </a:prstGeom>
          <a:solidFill>
            <a:srgbClr val="0A1828"/>
          </a:solidFill>
          <a:ln w="12700">
            <a:solidFill>
              <a:srgbClr val="1A3A5C"/>
            </a:solidFill>
            <a:prstDash val="solid"/>
          </a:ln>
        </p:spPr>
        <p:txBody>
          <a:bodyPr/>
          <a:lstStyle/>
          <a:p>
            <a:endParaRPr lang="en-GB"/>
          </a:p>
        </p:txBody>
      </p:sp>
      <p:sp>
        <p:nvSpPr>
          <p:cNvPr id="13" name="Text 11"/>
          <p:cNvSpPr/>
          <p:nvPr/>
        </p:nvSpPr>
        <p:spPr>
          <a:xfrm>
            <a:off x="594360" y="2468880"/>
            <a:ext cx="2468880" cy="502920"/>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GPU crashed on Linux</a:t>
            </a:r>
            <a:endParaRPr lang="en-US" sz="1050" dirty="0"/>
          </a:p>
        </p:txBody>
      </p:sp>
      <p:sp>
        <p:nvSpPr>
          <p:cNvPr id="14" name="Text 12"/>
          <p:cNvSpPr/>
          <p:nvPr/>
        </p:nvSpPr>
        <p:spPr>
          <a:xfrm>
            <a:off x="3154680" y="2468880"/>
            <a:ext cx="2651760" cy="502920"/>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Running without GPU support in environment</a:t>
            </a:r>
            <a:endParaRPr lang="en-US" sz="1050" dirty="0"/>
          </a:p>
        </p:txBody>
      </p:sp>
      <p:sp>
        <p:nvSpPr>
          <p:cNvPr id="15" name="Text 13"/>
          <p:cNvSpPr/>
          <p:nvPr/>
        </p:nvSpPr>
        <p:spPr>
          <a:xfrm>
            <a:off x="5897880" y="2468880"/>
            <a:ext cx="2926080" cy="502920"/>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Added flags to disable GPU; configured app startup switches</a:t>
            </a:r>
            <a:endParaRPr lang="en-US" sz="1050" dirty="0"/>
          </a:p>
        </p:txBody>
      </p:sp>
      <p:sp>
        <p:nvSpPr>
          <p:cNvPr id="16" name="Shape 14"/>
          <p:cNvSpPr/>
          <p:nvPr/>
        </p:nvSpPr>
        <p:spPr>
          <a:xfrm>
            <a:off x="502920" y="3090672"/>
            <a:ext cx="8321040" cy="576072"/>
          </a:xfrm>
          <a:prstGeom prst="rect">
            <a:avLst/>
          </a:prstGeom>
          <a:solidFill>
            <a:srgbClr val="0A1828"/>
          </a:solidFill>
          <a:ln w="12700">
            <a:solidFill>
              <a:srgbClr val="1A3A5C"/>
            </a:solidFill>
            <a:prstDash val="solid"/>
          </a:ln>
        </p:spPr>
        <p:txBody>
          <a:bodyPr/>
          <a:lstStyle/>
          <a:p>
            <a:endParaRPr lang="en-GB"/>
          </a:p>
        </p:txBody>
      </p:sp>
      <p:sp>
        <p:nvSpPr>
          <p:cNvPr id="17" name="Text 15"/>
          <p:cNvSpPr/>
          <p:nvPr/>
        </p:nvSpPr>
        <p:spPr>
          <a:xfrm>
            <a:off x="594360" y="3127248"/>
            <a:ext cx="2468880" cy="502920"/>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Library API changed between versions</a:t>
            </a:r>
            <a:endParaRPr lang="en-US" sz="1050" dirty="0"/>
          </a:p>
        </p:txBody>
      </p:sp>
      <p:sp>
        <p:nvSpPr>
          <p:cNvPr id="18" name="Text 16"/>
          <p:cNvSpPr/>
          <p:nvPr/>
        </p:nvSpPr>
        <p:spPr>
          <a:xfrm>
            <a:off x="3154680" y="3127248"/>
            <a:ext cx="2651760" cy="502920"/>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Newer version removed a method the code depended on</a:t>
            </a:r>
            <a:endParaRPr lang="en-US" sz="1050" dirty="0"/>
          </a:p>
        </p:txBody>
      </p:sp>
      <p:sp>
        <p:nvSpPr>
          <p:cNvPr id="19" name="Text 17"/>
          <p:cNvSpPr/>
          <p:nvPr/>
        </p:nvSpPr>
        <p:spPr>
          <a:xfrm>
            <a:off x="5897880" y="3127248"/>
            <a:ext cx="2926080" cy="502920"/>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Detected at runtime, found replacement, adapted all affected code</a:t>
            </a:r>
            <a:endParaRPr lang="en-US" sz="1050" dirty="0"/>
          </a:p>
        </p:txBody>
      </p:sp>
      <p:sp>
        <p:nvSpPr>
          <p:cNvPr id="20" name="Shape 18"/>
          <p:cNvSpPr/>
          <p:nvPr/>
        </p:nvSpPr>
        <p:spPr>
          <a:xfrm>
            <a:off x="502920" y="3749040"/>
            <a:ext cx="8321040" cy="576072"/>
          </a:xfrm>
          <a:prstGeom prst="rect">
            <a:avLst/>
          </a:prstGeom>
          <a:solidFill>
            <a:srgbClr val="0A1828"/>
          </a:solidFill>
          <a:ln w="12700">
            <a:solidFill>
              <a:srgbClr val="1A3A5C"/>
            </a:solidFill>
            <a:prstDash val="solid"/>
          </a:ln>
        </p:spPr>
        <p:txBody>
          <a:bodyPr/>
          <a:lstStyle/>
          <a:p>
            <a:endParaRPr lang="en-GB"/>
          </a:p>
        </p:txBody>
      </p:sp>
      <p:sp>
        <p:nvSpPr>
          <p:cNvPr id="21" name="Text 19"/>
          <p:cNvSpPr/>
          <p:nvPr/>
        </p:nvSpPr>
        <p:spPr>
          <a:xfrm>
            <a:off x="594360" y="3785616"/>
            <a:ext cx="2468880" cy="502920"/>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Buttons silently did nothing</a:t>
            </a:r>
            <a:endParaRPr lang="en-US" sz="1050" dirty="0"/>
          </a:p>
        </p:txBody>
      </p:sp>
      <p:sp>
        <p:nvSpPr>
          <p:cNvPr id="22" name="Text 20"/>
          <p:cNvSpPr/>
          <p:nvPr/>
        </p:nvSpPr>
        <p:spPr>
          <a:xfrm>
            <a:off x="3154680" y="3785616"/>
            <a:ext cx="2651760" cy="502920"/>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Security settings blocking native browser dialogs used internally</a:t>
            </a:r>
            <a:endParaRPr lang="en-US" sz="1050" dirty="0"/>
          </a:p>
        </p:txBody>
      </p:sp>
      <p:sp>
        <p:nvSpPr>
          <p:cNvPr id="23" name="Text 21"/>
          <p:cNvSpPr/>
          <p:nvPr/>
        </p:nvSpPr>
        <p:spPr>
          <a:xfrm>
            <a:off x="5897880" y="3785616"/>
            <a:ext cx="2926080" cy="502920"/>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Overrode dialog system with custom DOM implementation</a:t>
            </a:r>
            <a:endParaRPr lang="en-US" sz="1050" dirty="0"/>
          </a:p>
        </p:txBody>
      </p:sp>
      <p:sp>
        <p:nvSpPr>
          <p:cNvPr id="24" name="Text 22"/>
          <p:cNvSpPr/>
          <p:nvPr/>
        </p:nvSpPr>
        <p:spPr>
          <a:xfrm>
            <a:off x="502920" y="4709160"/>
            <a:ext cx="8321040" cy="256032"/>
          </a:xfrm>
          <a:prstGeom prst="rect">
            <a:avLst/>
          </a:prstGeom>
          <a:noFill/>
          <a:ln/>
        </p:spPr>
        <p:txBody>
          <a:bodyPr wrap="square" lIns="0" tIns="0" rIns="0" bIns="0" rtlCol="0" anchor="ctr"/>
          <a:lstStyle/>
          <a:p>
            <a:pPr marL="0" indent="0">
              <a:buNone/>
            </a:pPr>
            <a:r>
              <a:rPr lang="en-US" sz="1050" i="1" dirty="0">
                <a:solidFill>
                  <a:srgbClr val="00C9B1"/>
                </a:solidFill>
                <a:latin typeface="Calibri" pitchFamily="34" charset="0"/>
                <a:ea typeface="Calibri" pitchFamily="34" charset="-122"/>
                <a:cs typeface="Calibri" pitchFamily="34" charset="-120"/>
              </a:rPr>
              <a:t>Not that it got things right first time - but that when it got things wrong, it figured out why.</a:t>
            </a:r>
            <a:endParaRPr lang="en-US" sz="1050" dirty="0"/>
          </a:p>
        </p:txBody>
      </p:sp>
    </p:spTree>
    <p:extLst>
      <p:ext uri="{BB962C8B-B14F-4D97-AF65-F5344CB8AC3E}">
        <p14:creationId xmlns:p14="http://schemas.microsoft.com/office/powerpoint/2010/main" val="421459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60E18"/>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Shape 1"/>
          <p:cNvSpPr/>
          <p:nvPr/>
        </p:nvSpPr>
        <p:spPr>
          <a:xfrm>
            <a:off x="411480" y="411480"/>
            <a:ext cx="2194560" cy="256032"/>
          </a:xfrm>
          <a:prstGeom prst="rect">
            <a:avLst/>
          </a:prstGeom>
          <a:solidFill>
            <a:srgbClr val="00C9B1"/>
          </a:solidFill>
          <a:ln w="12700">
            <a:solidFill>
              <a:srgbClr val="00C9B1"/>
            </a:solidFill>
            <a:prstDash val="solid"/>
          </a:ln>
        </p:spPr>
        <p:txBody>
          <a:bodyPr/>
          <a:lstStyle/>
          <a:p>
            <a:endParaRPr lang="en-GB"/>
          </a:p>
        </p:txBody>
      </p:sp>
      <p:sp>
        <p:nvSpPr>
          <p:cNvPr id="4" name="Text 2"/>
          <p:cNvSpPr/>
          <p:nvPr/>
        </p:nvSpPr>
        <p:spPr>
          <a:xfrm>
            <a:off x="411480" y="411480"/>
            <a:ext cx="2194560" cy="256032"/>
          </a:xfrm>
          <a:prstGeom prst="rect">
            <a:avLst/>
          </a:prstGeom>
          <a:noFill/>
          <a:ln/>
        </p:spPr>
        <p:txBody>
          <a:bodyPr wrap="square" lIns="0" tIns="0" rIns="0" bIns="0" rtlCol="0" anchor="ctr"/>
          <a:lstStyle/>
          <a:p>
            <a:pPr marL="0" indent="0" algn="ctr">
              <a:buNone/>
            </a:pPr>
            <a:r>
              <a:rPr lang="en-US" sz="900" b="1" kern="0" spc="300" dirty="0">
                <a:solidFill>
                  <a:srgbClr val="060E18"/>
                </a:solidFill>
                <a:latin typeface="Calibri" pitchFamily="34" charset="0"/>
                <a:ea typeface="Calibri" pitchFamily="34" charset="-122"/>
                <a:cs typeface="Calibri" pitchFamily="34" charset="-120"/>
              </a:rPr>
              <a:t>THE RESULT</a:t>
            </a:r>
            <a:endParaRPr lang="en-US" sz="900" dirty="0"/>
          </a:p>
        </p:txBody>
      </p:sp>
      <p:sp>
        <p:nvSpPr>
          <p:cNvPr id="5" name="Text 3"/>
          <p:cNvSpPr/>
          <p:nvPr/>
        </p:nvSpPr>
        <p:spPr>
          <a:xfrm>
            <a:off x="411480" y="804672"/>
            <a:ext cx="8321040" cy="822960"/>
          </a:xfrm>
          <a:prstGeom prst="rect">
            <a:avLst/>
          </a:prstGeom>
          <a:noFill/>
          <a:ln/>
        </p:spPr>
        <p:txBody>
          <a:bodyPr wrap="square" lIns="0" tIns="0" rIns="0" bIns="0"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From Concept to Product</a:t>
            </a:r>
            <a:endParaRPr lang="en-US" sz="3600" dirty="0"/>
          </a:p>
        </p:txBody>
      </p:sp>
      <p:sp>
        <p:nvSpPr>
          <p:cNvPr id="6" name="Shape 4"/>
          <p:cNvSpPr/>
          <p:nvPr/>
        </p:nvSpPr>
        <p:spPr>
          <a:xfrm>
            <a:off x="411480" y="1627632"/>
            <a:ext cx="8321040" cy="36576"/>
          </a:xfrm>
          <a:prstGeom prst="rect">
            <a:avLst/>
          </a:prstGeom>
          <a:solidFill>
            <a:srgbClr val="00C9B1"/>
          </a:solidFill>
          <a:ln w="12700">
            <a:solidFill>
              <a:srgbClr val="00C9B1"/>
            </a:solidFill>
            <a:prstDash val="solid"/>
          </a:ln>
        </p:spPr>
        <p:txBody>
          <a:bodyPr/>
          <a:lstStyle/>
          <a:p>
            <a:endParaRPr lang="en-GB"/>
          </a:p>
        </p:txBody>
      </p:sp>
      <p:sp>
        <p:nvSpPr>
          <p:cNvPr id="7" name="Shape 5"/>
          <p:cNvSpPr/>
          <p:nvPr/>
        </p:nvSpPr>
        <p:spPr>
          <a:xfrm>
            <a:off x="411480" y="1755648"/>
            <a:ext cx="4133088" cy="384048"/>
          </a:xfrm>
          <a:prstGeom prst="rect">
            <a:avLst/>
          </a:prstGeom>
          <a:solidFill>
            <a:srgbClr val="00C9B1"/>
          </a:solidFill>
          <a:ln w="12700">
            <a:solidFill>
              <a:srgbClr val="00C9B1"/>
            </a:solidFill>
            <a:prstDash val="solid"/>
          </a:ln>
        </p:spPr>
        <p:txBody>
          <a:bodyPr/>
          <a:lstStyle/>
          <a:p>
            <a:endParaRPr lang="en-GB"/>
          </a:p>
        </p:txBody>
      </p:sp>
      <p:sp>
        <p:nvSpPr>
          <p:cNvPr id="8" name="Text 6"/>
          <p:cNvSpPr/>
          <p:nvPr/>
        </p:nvSpPr>
        <p:spPr>
          <a:xfrm>
            <a:off x="502920" y="1755648"/>
            <a:ext cx="3995928" cy="384048"/>
          </a:xfrm>
          <a:prstGeom prst="rect">
            <a:avLst/>
          </a:prstGeom>
          <a:noFill/>
          <a:ln/>
        </p:spPr>
        <p:txBody>
          <a:bodyPr wrap="square" lIns="0" tIns="0" rIns="0" bIns="0" rtlCol="0" anchor="ctr"/>
          <a:lstStyle/>
          <a:p>
            <a:pPr marL="0" indent="0">
              <a:buNone/>
            </a:pPr>
            <a:r>
              <a:rPr lang="en-US" sz="1250" b="1" dirty="0">
                <a:solidFill>
                  <a:srgbClr val="060E18"/>
                </a:solidFill>
                <a:latin typeface="Calibri" pitchFamily="34" charset="0"/>
                <a:ea typeface="Calibri" pitchFamily="34" charset="-122"/>
                <a:cs typeface="Calibri" pitchFamily="34" charset="-120"/>
              </a:rPr>
              <a:t>📦  Source Code Repository</a:t>
            </a:r>
            <a:endParaRPr lang="en-US" sz="1250" dirty="0"/>
          </a:p>
        </p:txBody>
      </p:sp>
      <p:sp>
        <p:nvSpPr>
          <p:cNvPr id="9" name="Shape 7"/>
          <p:cNvSpPr/>
          <p:nvPr/>
        </p:nvSpPr>
        <p:spPr>
          <a:xfrm>
            <a:off x="411480" y="2139696"/>
            <a:ext cx="4133088" cy="2011680"/>
          </a:xfrm>
          <a:prstGeom prst="rect">
            <a:avLst/>
          </a:prstGeom>
          <a:solidFill>
            <a:srgbClr val="0A1828"/>
          </a:solidFill>
          <a:ln w="12700">
            <a:solidFill>
              <a:srgbClr val="1A3A5C"/>
            </a:solidFill>
            <a:prstDash val="solid"/>
          </a:ln>
        </p:spPr>
        <p:txBody>
          <a:bodyPr/>
          <a:lstStyle/>
          <a:p>
            <a:endParaRPr lang="en-GB" dirty="0"/>
          </a:p>
        </p:txBody>
      </p:sp>
      <p:sp>
        <p:nvSpPr>
          <p:cNvPr id="10" name="Text 8"/>
          <p:cNvSpPr/>
          <p:nvPr/>
        </p:nvSpPr>
        <p:spPr>
          <a:xfrm>
            <a:off x="548640" y="2267712"/>
            <a:ext cx="3904488" cy="960120"/>
          </a:xfrm>
          <a:prstGeom prst="rect">
            <a:avLst/>
          </a:prstGeom>
          <a:noFill/>
          <a:ln/>
        </p:spPr>
        <p:txBody>
          <a:bodyPr wrap="square" lIns="0" tIns="0" rIns="0" bIns="0" rtlCol="0" anchor="ctr"/>
          <a:lstStyle/>
          <a:p>
            <a:pPr marL="0" indent="0">
              <a:buNone/>
            </a:pPr>
            <a:r>
              <a:rPr lang="en-US" sz="1200" dirty="0">
                <a:solidFill>
                  <a:srgbClr val="C8D8E8"/>
                </a:solidFill>
                <a:latin typeface="Calibri" pitchFamily="34" charset="0"/>
                <a:ea typeface="Calibri" pitchFamily="34" charset="-122"/>
                <a:cs typeface="Calibri" pitchFamily="34" charset="-120"/>
              </a:rPr>
              <a:t>Created and maintained by Claude.</a:t>
            </a:r>
            <a:endParaRPr lang="en-US" sz="1200" dirty="0"/>
          </a:p>
          <a:p>
            <a:pPr marL="0" indent="0">
              <a:buNone/>
            </a:pPr>
            <a:r>
              <a:rPr lang="en-US" sz="1200" dirty="0">
                <a:solidFill>
                  <a:srgbClr val="C8D8E8"/>
                </a:solidFill>
                <a:latin typeface="Calibri" pitchFamily="34" charset="0"/>
                <a:ea typeface="Calibri" pitchFamily="34" charset="-122"/>
                <a:cs typeface="Calibri" pitchFamily="34" charset="-120"/>
              </a:rPr>
              <a:t>Claude wrote ALL files and ensured everything was kept up to date</a:t>
            </a:r>
            <a:endParaRPr lang="en-US" sz="1200" dirty="0"/>
          </a:p>
        </p:txBody>
      </p:sp>
      <p:sp>
        <p:nvSpPr>
          <p:cNvPr id="11" name="Text 9"/>
          <p:cNvSpPr/>
          <p:nvPr/>
        </p:nvSpPr>
        <p:spPr>
          <a:xfrm>
            <a:off x="548640" y="3310128"/>
            <a:ext cx="3904488" cy="274320"/>
          </a:xfrm>
          <a:prstGeom prst="rect">
            <a:avLst/>
          </a:prstGeom>
          <a:noFill/>
          <a:ln/>
        </p:spPr>
        <p:txBody>
          <a:bodyPr wrap="square" lIns="0" tIns="0" rIns="0" bIns="0" rtlCol="0" anchor="ctr"/>
          <a:lstStyle/>
          <a:p>
            <a:pPr marL="0" indent="0">
              <a:buNone/>
            </a:pPr>
            <a:r>
              <a:rPr lang="en-US" sz="1100" i="1" dirty="0">
                <a:solidFill>
                  <a:srgbClr val="00C9B1"/>
                </a:solidFill>
                <a:latin typeface="Calibri" pitchFamily="34" charset="0"/>
                <a:ea typeface="Calibri" pitchFamily="34" charset="-122"/>
                <a:cs typeface="Calibri" pitchFamily="34" charset="-120"/>
              </a:rPr>
              <a:t>github.com/thechrislewis/LLCodeBridge</a:t>
            </a:r>
            <a:endParaRPr lang="en-US" sz="1100" dirty="0"/>
          </a:p>
        </p:txBody>
      </p:sp>
      <p:sp>
        <p:nvSpPr>
          <p:cNvPr id="12" name="Shape 10"/>
          <p:cNvSpPr/>
          <p:nvPr/>
        </p:nvSpPr>
        <p:spPr>
          <a:xfrm>
            <a:off x="4645152" y="1755648"/>
            <a:ext cx="4133088" cy="384048"/>
          </a:xfrm>
          <a:prstGeom prst="rect">
            <a:avLst/>
          </a:prstGeom>
          <a:solidFill>
            <a:srgbClr val="00C9B1"/>
          </a:solidFill>
          <a:ln w="12700">
            <a:solidFill>
              <a:srgbClr val="00C9B1"/>
            </a:solidFill>
            <a:prstDash val="solid"/>
          </a:ln>
        </p:spPr>
        <p:txBody>
          <a:bodyPr/>
          <a:lstStyle/>
          <a:p>
            <a:endParaRPr lang="en-GB"/>
          </a:p>
        </p:txBody>
      </p:sp>
      <p:sp>
        <p:nvSpPr>
          <p:cNvPr id="13" name="Text 11"/>
          <p:cNvSpPr/>
          <p:nvPr/>
        </p:nvSpPr>
        <p:spPr>
          <a:xfrm>
            <a:off x="4736592" y="1755648"/>
            <a:ext cx="3995928" cy="384048"/>
          </a:xfrm>
          <a:prstGeom prst="rect">
            <a:avLst/>
          </a:prstGeom>
          <a:noFill/>
          <a:ln/>
        </p:spPr>
        <p:txBody>
          <a:bodyPr wrap="square" lIns="0" tIns="0" rIns="0" bIns="0" rtlCol="0" anchor="ctr"/>
          <a:lstStyle/>
          <a:p>
            <a:pPr marL="0" indent="0">
              <a:buNone/>
            </a:pPr>
            <a:r>
              <a:rPr lang="en-US" sz="1250" b="1" dirty="0">
                <a:solidFill>
                  <a:srgbClr val="060E18"/>
                </a:solidFill>
                <a:latin typeface="Calibri" pitchFamily="34" charset="0"/>
                <a:ea typeface="Calibri" pitchFamily="34" charset="-122"/>
                <a:cs typeface="Calibri" pitchFamily="34" charset="-120"/>
              </a:rPr>
              <a:t>💾  Releases</a:t>
            </a:r>
            <a:endParaRPr lang="en-US" sz="1250" dirty="0"/>
          </a:p>
        </p:txBody>
      </p:sp>
      <p:sp>
        <p:nvSpPr>
          <p:cNvPr id="14" name="Shape 12"/>
          <p:cNvSpPr/>
          <p:nvPr/>
        </p:nvSpPr>
        <p:spPr>
          <a:xfrm>
            <a:off x="4645152" y="2139696"/>
            <a:ext cx="4133088" cy="2011680"/>
          </a:xfrm>
          <a:prstGeom prst="rect">
            <a:avLst/>
          </a:prstGeom>
          <a:solidFill>
            <a:srgbClr val="0A1828"/>
          </a:solidFill>
          <a:ln w="12700">
            <a:solidFill>
              <a:srgbClr val="1A3A5C"/>
            </a:solidFill>
            <a:prstDash val="solid"/>
          </a:ln>
        </p:spPr>
        <p:txBody>
          <a:bodyPr/>
          <a:lstStyle/>
          <a:p>
            <a:endParaRPr lang="en-GB"/>
          </a:p>
        </p:txBody>
      </p:sp>
      <p:sp>
        <p:nvSpPr>
          <p:cNvPr id="15" name="Text 13"/>
          <p:cNvSpPr/>
          <p:nvPr/>
        </p:nvSpPr>
        <p:spPr>
          <a:xfrm>
            <a:off x="4782312" y="2267712"/>
            <a:ext cx="3904488" cy="960120"/>
          </a:xfrm>
          <a:prstGeom prst="rect">
            <a:avLst/>
          </a:prstGeom>
          <a:noFill/>
          <a:ln/>
        </p:spPr>
        <p:txBody>
          <a:bodyPr wrap="square" lIns="0" tIns="0" rIns="0" bIns="0" rtlCol="0" anchor="ctr"/>
          <a:lstStyle/>
          <a:p>
            <a:pPr marL="0" indent="0">
              <a:buNone/>
            </a:pPr>
            <a:r>
              <a:rPr lang="en-US" sz="1200" dirty="0">
                <a:solidFill>
                  <a:srgbClr val="C8D8E8"/>
                </a:solidFill>
                <a:latin typeface="Calibri" pitchFamily="34" charset="0"/>
                <a:ea typeface="Calibri" pitchFamily="34" charset="-122"/>
                <a:cs typeface="Calibri" pitchFamily="34" charset="-120"/>
              </a:rPr>
              <a:t>Compiled executables  - download and run without</a:t>
            </a:r>
            <a:endParaRPr lang="en-US" sz="1200" dirty="0"/>
          </a:p>
          <a:p>
            <a:pPr marL="0" indent="0">
              <a:buNone/>
            </a:pPr>
            <a:r>
              <a:rPr lang="en-US" sz="1200" dirty="0">
                <a:solidFill>
                  <a:srgbClr val="C8D8E8"/>
                </a:solidFill>
                <a:latin typeface="Calibri" pitchFamily="34" charset="0"/>
                <a:ea typeface="Calibri" pitchFamily="34" charset="-122"/>
                <a:cs typeface="Calibri" pitchFamily="34" charset="-120"/>
              </a:rPr>
              <a:t>Node.js or any build tools required.</a:t>
            </a:r>
            <a:endParaRPr lang="en-US" sz="1200" dirty="0"/>
          </a:p>
        </p:txBody>
      </p:sp>
      <p:sp>
        <p:nvSpPr>
          <p:cNvPr id="16" name="Text 14"/>
          <p:cNvSpPr/>
          <p:nvPr/>
        </p:nvSpPr>
        <p:spPr>
          <a:xfrm>
            <a:off x="4782312" y="3310128"/>
            <a:ext cx="3904488" cy="274320"/>
          </a:xfrm>
          <a:prstGeom prst="rect">
            <a:avLst/>
          </a:prstGeom>
          <a:noFill/>
          <a:ln/>
        </p:spPr>
        <p:txBody>
          <a:bodyPr wrap="square" lIns="0" tIns="0" rIns="0" bIns="0" rtlCol="0" anchor="ctr"/>
          <a:lstStyle/>
          <a:p>
            <a:pPr marL="0" indent="0">
              <a:buNone/>
            </a:pPr>
            <a:r>
              <a:rPr lang="en-US" sz="1100" i="1" dirty="0">
                <a:solidFill>
                  <a:srgbClr val="00C9B1"/>
                </a:solidFill>
                <a:latin typeface="Calibri" pitchFamily="34" charset="0"/>
                <a:ea typeface="Calibri" pitchFamily="34" charset="-122"/>
                <a:cs typeface="Calibri" pitchFamily="34" charset="-120"/>
              </a:rPr>
              <a:t>github.com/thechrislewis/LLCodeBridge-releases</a:t>
            </a:r>
            <a:endParaRPr lang="en-US" sz="1100" dirty="0"/>
          </a:p>
        </p:txBody>
      </p:sp>
      <p:sp>
        <p:nvSpPr>
          <p:cNvPr id="17" name="Shape 15"/>
          <p:cNvSpPr/>
          <p:nvPr/>
        </p:nvSpPr>
        <p:spPr>
          <a:xfrm>
            <a:off x="411480" y="4242816"/>
            <a:ext cx="8321040" cy="347472"/>
          </a:xfrm>
          <a:prstGeom prst="rect">
            <a:avLst/>
          </a:prstGeom>
          <a:solidFill>
            <a:srgbClr val="0D2840"/>
          </a:solidFill>
          <a:ln w="12700">
            <a:solidFill>
              <a:srgbClr val="1A3A5C"/>
            </a:solidFill>
            <a:prstDash val="solid"/>
          </a:ln>
        </p:spPr>
        <p:txBody>
          <a:bodyPr/>
          <a:lstStyle/>
          <a:p>
            <a:endParaRPr lang="en-GB"/>
          </a:p>
        </p:txBody>
      </p:sp>
      <p:sp>
        <p:nvSpPr>
          <p:cNvPr id="18" name="Text 16"/>
          <p:cNvSpPr/>
          <p:nvPr/>
        </p:nvSpPr>
        <p:spPr>
          <a:xfrm>
            <a:off x="411480" y="4242816"/>
            <a:ext cx="2080260"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Single Prompt  →</a:t>
            </a:r>
            <a:endParaRPr lang="en-US" sz="1200" dirty="0"/>
          </a:p>
        </p:txBody>
      </p:sp>
      <p:sp>
        <p:nvSpPr>
          <p:cNvPr id="19" name="Text 17"/>
          <p:cNvSpPr/>
          <p:nvPr/>
        </p:nvSpPr>
        <p:spPr>
          <a:xfrm>
            <a:off x="2491740" y="4242816"/>
            <a:ext cx="2080260"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Architecture  →</a:t>
            </a:r>
            <a:endParaRPr lang="en-US" sz="1200" dirty="0"/>
          </a:p>
        </p:txBody>
      </p:sp>
      <p:sp>
        <p:nvSpPr>
          <p:cNvPr id="20" name="Text 18"/>
          <p:cNvSpPr/>
          <p:nvPr/>
        </p:nvSpPr>
        <p:spPr>
          <a:xfrm>
            <a:off x="4572000" y="4242816"/>
            <a:ext cx="2080260"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20+ Files  →</a:t>
            </a:r>
            <a:endParaRPr lang="en-US" sz="1200" dirty="0"/>
          </a:p>
        </p:txBody>
      </p:sp>
      <p:sp>
        <p:nvSpPr>
          <p:cNvPr id="21" name="Text 19"/>
          <p:cNvSpPr/>
          <p:nvPr/>
        </p:nvSpPr>
        <p:spPr>
          <a:xfrm>
            <a:off x="6652260" y="4242816"/>
            <a:ext cx="2080260"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Published App</a:t>
            </a:r>
            <a:endParaRPr lang="en-US" sz="1200" dirty="0"/>
          </a:p>
        </p:txBody>
      </p:sp>
      <p:sp>
        <p:nvSpPr>
          <p:cNvPr id="22" name="Text 20"/>
          <p:cNvSpPr/>
          <p:nvPr/>
        </p:nvSpPr>
        <p:spPr>
          <a:xfrm>
            <a:off x="411480" y="4663440"/>
            <a:ext cx="8321040" cy="274320"/>
          </a:xfrm>
          <a:prstGeom prst="rect">
            <a:avLst/>
          </a:prstGeom>
          <a:noFill/>
          <a:ln/>
        </p:spPr>
        <p:txBody>
          <a:bodyPr wrap="square" lIns="0" tIns="0" rIns="0" bIns="0" rtlCol="0" anchor="ctr"/>
          <a:lstStyle/>
          <a:p>
            <a:pPr marL="0" indent="0" algn="ctr">
              <a:buNone/>
            </a:pPr>
            <a:r>
              <a:rPr lang="en-US" sz="1300" b="1" dirty="0">
                <a:solidFill>
                  <a:srgbClr val="00C9B1"/>
                </a:solidFill>
                <a:latin typeface="Calibri" pitchFamily="34" charset="0"/>
                <a:ea typeface="Calibri" pitchFamily="34" charset="-122"/>
                <a:cs typeface="Calibri" pitchFamily="34" charset="-120"/>
              </a:rPr>
              <a:t>That's not a prototype. That's a production pipeline.</a:t>
            </a:r>
            <a:endParaRPr lang="en-US" sz="1300" dirty="0"/>
          </a:p>
        </p:txBody>
      </p:sp>
    </p:spTree>
    <p:extLst>
      <p:ext uri="{BB962C8B-B14F-4D97-AF65-F5344CB8AC3E}">
        <p14:creationId xmlns:p14="http://schemas.microsoft.com/office/powerpoint/2010/main" val="3794347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20810"/>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Text 1"/>
          <p:cNvSpPr/>
          <p:nvPr/>
        </p:nvSpPr>
        <p:spPr>
          <a:xfrm>
            <a:off x="502920" y="594360"/>
            <a:ext cx="3657600" cy="292608"/>
          </a:xfrm>
          <a:prstGeom prst="rect">
            <a:avLst/>
          </a:prstGeom>
          <a:noFill/>
          <a:ln/>
        </p:spPr>
        <p:txBody>
          <a:bodyPr wrap="square" lIns="0" tIns="0" rIns="0" bIns="0" rtlCol="0" anchor="ctr"/>
          <a:lstStyle/>
          <a:p>
            <a:pPr marL="0" indent="0">
              <a:buNone/>
            </a:pPr>
            <a:r>
              <a:rPr lang="en-US" sz="1100" b="1" kern="0" spc="500" dirty="0">
                <a:solidFill>
                  <a:srgbClr val="00C9B1"/>
                </a:solidFill>
                <a:latin typeface="Calibri" pitchFamily="34" charset="0"/>
                <a:ea typeface="Calibri" pitchFamily="34" charset="-122"/>
                <a:cs typeface="Calibri" pitchFamily="34" charset="-120"/>
              </a:rPr>
              <a:t>LIVE DEMO</a:t>
            </a:r>
            <a:endParaRPr lang="en-US" sz="1100" dirty="0"/>
          </a:p>
        </p:txBody>
      </p:sp>
      <p:sp>
        <p:nvSpPr>
          <p:cNvPr id="4" name="Text 2"/>
          <p:cNvSpPr/>
          <p:nvPr/>
        </p:nvSpPr>
        <p:spPr>
          <a:xfrm>
            <a:off x="502920" y="960120"/>
            <a:ext cx="8321040" cy="1005840"/>
          </a:xfrm>
          <a:prstGeom prst="rect">
            <a:avLst/>
          </a:prstGeom>
          <a:noFill/>
          <a:ln/>
        </p:spPr>
        <p:txBody>
          <a:bodyPr wrap="square" lIns="0" tIns="0" rIns="0" bIns="0" rtlCol="0" anchor="ctr"/>
          <a:lstStyle/>
          <a:p>
            <a:pPr marL="0" indent="0">
              <a:buNone/>
            </a:pPr>
            <a:r>
              <a:rPr lang="en-US" sz="5600" b="1" dirty="0">
                <a:solidFill>
                  <a:srgbClr val="FFFFFF"/>
                </a:solidFill>
                <a:latin typeface="Calibri" pitchFamily="34" charset="0"/>
                <a:ea typeface="Calibri" pitchFamily="34" charset="-122"/>
                <a:cs typeface="Calibri" pitchFamily="34" charset="-120"/>
              </a:rPr>
              <a:t>DEMO</a:t>
            </a:r>
            <a:endParaRPr lang="en-US" sz="5600" dirty="0"/>
          </a:p>
        </p:txBody>
      </p:sp>
      <p:sp>
        <p:nvSpPr>
          <p:cNvPr id="5" name="Text 3"/>
          <p:cNvSpPr/>
          <p:nvPr/>
        </p:nvSpPr>
        <p:spPr>
          <a:xfrm>
            <a:off x="502920" y="4389120"/>
            <a:ext cx="8321040" cy="365760"/>
          </a:xfrm>
          <a:prstGeom prst="rect">
            <a:avLst/>
          </a:prstGeom>
          <a:noFill/>
          <a:ln/>
        </p:spPr>
        <p:txBody>
          <a:bodyPr wrap="square" lIns="0" tIns="0" rIns="0" bIns="0" rtlCol="0" anchor="ctr"/>
          <a:lstStyle/>
          <a:p>
            <a:pPr marL="0" indent="0" algn="ctr">
              <a:buNone/>
            </a:pPr>
            <a:r>
              <a:rPr lang="en-US" sz="1600" i="1" dirty="0">
                <a:solidFill>
                  <a:srgbClr val="00C9B1"/>
                </a:solidFill>
                <a:latin typeface="Calibri" pitchFamily="34" charset="0"/>
                <a:ea typeface="Calibri" pitchFamily="34" charset="-122"/>
                <a:cs typeface="Calibri" pitchFamily="34" charset="-120"/>
              </a:rPr>
              <a:t>"Code isn't magic - it's just logic in the correct order."</a:t>
            </a:r>
            <a:endParaRPr lang="en-US" sz="1600" dirty="0"/>
          </a:p>
        </p:txBody>
      </p:sp>
    </p:spTree>
    <p:extLst>
      <p:ext uri="{BB962C8B-B14F-4D97-AF65-F5344CB8AC3E}">
        <p14:creationId xmlns:p14="http://schemas.microsoft.com/office/powerpoint/2010/main" val="10128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60E18"/>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Shape 1"/>
          <p:cNvSpPr/>
          <p:nvPr/>
        </p:nvSpPr>
        <p:spPr>
          <a:xfrm>
            <a:off x="411480" y="411480"/>
            <a:ext cx="2194560" cy="256032"/>
          </a:xfrm>
          <a:prstGeom prst="rect">
            <a:avLst/>
          </a:prstGeom>
          <a:solidFill>
            <a:srgbClr val="00C9B1"/>
          </a:solidFill>
          <a:ln w="12700">
            <a:solidFill>
              <a:srgbClr val="00C9B1"/>
            </a:solidFill>
            <a:prstDash val="solid"/>
          </a:ln>
        </p:spPr>
        <p:txBody>
          <a:bodyPr/>
          <a:lstStyle/>
          <a:p>
            <a:endParaRPr lang="en-GB"/>
          </a:p>
        </p:txBody>
      </p:sp>
      <p:sp>
        <p:nvSpPr>
          <p:cNvPr id="4" name="Text 2"/>
          <p:cNvSpPr/>
          <p:nvPr/>
        </p:nvSpPr>
        <p:spPr>
          <a:xfrm>
            <a:off x="411480" y="411480"/>
            <a:ext cx="2194560" cy="256032"/>
          </a:xfrm>
          <a:prstGeom prst="rect">
            <a:avLst/>
          </a:prstGeom>
          <a:noFill/>
          <a:ln/>
        </p:spPr>
        <p:txBody>
          <a:bodyPr wrap="square" lIns="0" tIns="0" rIns="0" bIns="0" rtlCol="0" anchor="ctr"/>
          <a:lstStyle/>
          <a:p>
            <a:pPr marL="0" indent="0" algn="ctr">
              <a:buNone/>
            </a:pPr>
            <a:r>
              <a:rPr lang="en-US" sz="900" b="1" kern="0" spc="300" dirty="0">
                <a:solidFill>
                  <a:srgbClr val="060E18"/>
                </a:solidFill>
                <a:latin typeface="Calibri" pitchFamily="34" charset="0"/>
                <a:ea typeface="Calibri" pitchFamily="34" charset="-122"/>
                <a:cs typeface="Calibri" pitchFamily="34" charset="-120"/>
              </a:rPr>
              <a:t>KEY BEHAVIOURS</a:t>
            </a:r>
            <a:endParaRPr lang="en-US" sz="900" dirty="0"/>
          </a:p>
        </p:txBody>
      </p:sp>
      <p:sp>
        <p:nvSpPr>
          <p:cNvPr id="5" name="Text 3"/>
          <p:cNvSpPr/>
          <p:nvPr/>
        </p:nvSpPr>
        <p:spPr>
          <a:xfrm>
            <a:off x="411480" y="804672"/>
            <a:ext cx="8321040" cy="822960"/>
          </a:xfrm>
          <a:prstGeom prst="rect">
            <a:avLst/>
          </a:prstGeom>
          <a:noFill/>
          <a:ln/>
        </p:spPr>
        <p:txBody>
          <a:bodyPr wrap="square" lIns="0" tIns="0" rIns="0" bIns="0"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What Claude did that was impressive</a:t>
            </a:r>
            <a:endParaRPr lang="en-US" sz="3600" dirty="0"/>
          </a:p>
        </p:txBody>
      </p:sp>
      <p:sp>
        <p:nvSpPr>
          <p:cNvPr id="6" name="Shape 4"/>
          <p:cNvSpPr/>
          <p:nvPr/>
        </p:nvSpPr>
        <p:spPr>
          <a:xfrm>
            <a:off x="411480" y="1627632"/>
            <a:ext cx="8321040" cy="36576"/>
          </a:xfrm>
          <a:prstGeom prst="rect">
            <a:avLst/>
          </a:prstGeom>
          <a:solidFill>
            <a:srgbClr val="00C9B1"/>
          </a:solidFill>
          <a:ln w="12700">
            <a:solidFill>
              <a:srgbClr val="00C9B1"/>
            </a:solidFill>
            <a:prstDash val="solid"/>
          </a:ln>
        </p:spPr>
        <p:txBody>
          <a:bodyPr/>
          <a:lstStyle/>
          <a:p>
            <a:endParaRPr lang="en-GB"/>
          </a:p>
        </p:txBody>
      </p:sp>
      <p:sp>
        <p:nvSpPr>
          <p:cNvPr id="7" name="Text 5"/>
          <p:cNvSpPr/>
          <p:nvPr/>
        </p:nvSpPr>
        <p:spPr>
          <a:xfrm>
            <a:off x="502920" y="1783080"/>
            <a:ext cx="8321040" cy="320040"/>
          </a:xfrm>
          <a:prstGeom prst="rect">
            <a:avLst/>
          </a:prstGeom>
          <a:noFill/>
          <a:ln/>
        </p:spPr>
        <p:txBody>
          <a:bodyPr wrap="square" lIns="0" tIns="0" rIns="0" bIns="0" rtlCol="0" anchor="ctr"/>
          <a:lstStyle/>
          <a:p>
            <a:pPr marL="0" indent="0">
              <a:buNone/>
            </a:pPr>
            <a:r>
              <a:rPr lang="en-US" sz="1200" i="1" dirty="0">
                <a:solidFill>
                  <a:srgbClr val="607B8B"/>
                </a:solidFill>
                <a:latin typeface="Calibri" pitchFamily="34" charset="0"/>
                <a:ea typeface="Calibri" pitchFamily="34" charset="-122"/>
                <a:cs typeface="Calibri" pitchFamily="34" charset="-120"/>
              </a:rPr>
              <a:t>I instructed Claude to keep notes throughout. This slide is Claude’s opinion.</a:t>
            </a:r>
            <a:endParaRPr lang="en-US" sz="1200" dirty="0"/>
          </a:p>
        </p:txBody>
      </p:sp>
      <p:sp>
        <p:nvSpPr>
          <p:cNvPr id="8" name="Shape 6"/>
          <p:cNvSpPr/>
          <p:nvPr/>
        </p:nvSpPr>
        <p:spPr>
          <a:xfrm>
            <a:off x="502920" y="2212848"/>
            <a:ext cx="3977640" cy="804672"/>
          </a:xfrm>
          <a:prstGeom prst="rect">
            <a:avLst/>
          </a:prstGeom>
          <a:solidFill>
            <a:srgbClr val="0A1828"/>
          </a:solidFill>
          <a:ln w="12700">
            <a:solidFill>
              <a:srgbClr val="1A3A5C"/>
            </a:solidFill>
            <a:prstDash val="solid"/>
          </a:ln>
        </p:spPr>
        <p:txBody>
          <a:bodyPr/>
          <a:lstStyle/>
          <a:p>
            <a:endParaRPr lang="en-GB"/>
          </a:p>
        </p:txBody>
      </p:sp>
      <p:sp>
        <p:nvSpPr>
          <p:cNvPr id="9" name="Text 7"/>
          <p:cNvSpPr/>
          <p:nvPr/>
        </p:nvSpPr>
        <p:spPr>
          <a:xfrm>
            <a:off x="594360" y="2286000"/>
            <a:ext cx="502920" cy="658368"/>
          </a:xfrm>
          <a:prstGeom prst="rect">
            <a:avLst/>
          </a:prstGeom>
          <a:noFill/>
          <a:ln/>
        </p:spPr>
        <p:txBody>
          <a:bodyPr wrap="square" lIns="0" tIns="0" rIns="0" bIns="0"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10" name="Text 8"/>
          <p:cNvSpPr/>
          <p:nvPr/>
        </p:nvSpPr>
        <p:spPr>
          <a:xfrm>
            <a:off x="1161288" y="2267712"/>
            <a:ext cx="3200400" cy="274320"/>
          </a:xfrm>
          <a:prstGeom prst="rect">
            <a:avLst/>
          </a:prstGeom>
          <a:noFill/>
          <a:ln/>
        </p:spPr>
        <p:txBody>
          <a:bodyPr wrap="square" lIns="0" tIns="0" rIns="0" bIns="0" rtlCol="0" anchor="ctr"/>
          <a:lstStyle/>
          <a:p>
            <a:pPr marL="0" indent="0">
              <a:buNone/>
            </a:pPr>
            <a:r>
              <a:rPr lang="en-US" sz="1200" b="1" dirty="0">
                <a:solidFill>
                  <a:srgbClr val="00C9B1"/>
                </a:solidFill>
                <a:latin typeface="Calibri" pitchFamily="34" charset="0"/>
                <a:ea typeface="Calibri" pitchFamily="34" charset="-122"/>
                <a:cs typeface="Calibri" pitchFamily="34" charset="-120"/>
              </a:rPr>
              <a:t>Planned Before Coding</a:t>
            </a:r>
            <a:endParaRPr lang="en-US" sz="1200" dirty="0"/>
          </a:p>
        </p:txBody>
      </p:sp>
      <p:sp>
        <p:nvSpPr>
          <p:cNvPr id="11" name="Text 9"/>
          <p:cNvSpPr/>
          <p:nvPr/>
        </p:nvSpPr>
        <p:spPr>
          <a:xfrm>
            <a:off x="1161288" y="2560320"/>
            <a:ext cx="3200400" cy="402336"/>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Designed the architecture upfront. No rushing to write code.</a:t>
            </a:r>
            <a:endParaRPr lang="en-US" sz="1050" dirty="0"/>
          </a:p>
        </p:txBody>
      </p:sp>
      <p:sp>
        <p:nvSpPr>
          <p:cNvPr id="12" name="Shape 10"/>
          <p:cNvSpPr/>
          <p:nvPr/>
        </p:nvSpPr>
        <p:spPr>
          <a:xfrm>
            <a:off x="4754880" y="2212848"/>
            <a:ext cx="3977640" cy="804672"/>
          </a:xfrm>
          <a:prstGeom prst="rect">
            <a:avLst/>
          </a:prstGeom>
          <a:solidFill>
            <a:srgbClr val="0A1828"/>
          </a:solidFill>
          <a:ln w="12700">
            <a:solidFill>
              <a:srgbClr val="1A3A5C"/>
            </a:solidFill>
            <a:prstDash val="solid"/>
          </a:ln>
        </p:spPr>
        <p:txBody>
          <a:bodyPr/>
          <a:lstStyle/>
          <a:p>
            <a:endParaRPr lang="en-GB"/>
          </a:p>
        </p:txBody>
      </p:sp>
      <p:sp>
        <p:nvSpPr>
          <p:cNvPr id="13" name="Text 11"/>
          <p:cNvSpPr/>
          <p:nvPr/>
        </p:nvSpPr>
        <p:spPr>
          <a:xfrm>
            <a:off x="4846320" y="2286000"/>
            <a:ext cx="502920" cy="658368"/>
          </a:xfrm>
          <a:prstGeom prst="rect">
            <a:avLst/>
          </a:prstGeom>
          <a:noFill/>
          <a:ln/>
        </p:spPr>
        <p:txBody>
          <a:bodyPr wrap="square" lIns="0" tIns="0" rIns="0" bIns="0"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14" name="Text 12"/>
          <p:cNvSpPr/>
          <p:nvPr/>
        </p:nvSpPr>
        <p:spPr>
          <a:xfrm>
            <a:off x="5413248" y="2267712"/>
            <a:ext cx="3200400" cy="274320"/>
          </a:xfrm>
          <a:prstGeom prst="rect">
            <a:avLst/>
          </a:prstGeom>
          <a:noFill/>
          <a:ln/>
        </p:spPr>
        <p:txBody>
          <a:bodyPr wrap="square" lIns="0" tIns="0" rIns="0" bIns="0" rtlCol="0" anchor="ctr"/>
          <a:lstStyle/>
          <a:p>
            <a:pPr marL="0" indent="0">
              <a:buNone/>
            </a:pPr>
            <a:r>
              <a:rPr lang="en-US" sz="1200" b="1" dirty="0">
                <a:solidFill>
                  <a:srgbClr val="00C9B1"/>
                </a:solidFill>
                <a:latin typeface="Calibri" pitchFamily="34" charset="0"/>
                <a:ea typeface="Calibri" pitchFamily="34" charset="-122"/>
                <a:cs typeface="Calibri" pitchFamily="34" charset="-120"/>
              </a:rPr>
              <a:t>Adaptive Problem Solving</a:t>
            </a:r>
            <a:endParaRPr lang="en-US" sz="1200" dirty="0"/>
          </a:p>
        </p:txBody>
      </p:sp>
      <p:sp>
        <p:nvSpPr>
          <p:cNvPr id="15" name="Text 13"/>
          <p:cNvSpPr/>
          <p:nvPr/>
        </p:nvSpPr>
        <p:spPr>
          <a:xfrm>
            <a:off x="5413248" y="2560320"/>
            <a:ext cx="3200400" cy="402336"/>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Traced issues methodically. No guessing.</a:t>
            </a:r>
            <a:endParaRPr lang="en-US" sz="1050" dirty="0"/>
          </a:p>
        </p:txBody>
      </p:sp>
      <p:sp>
        <p:nvSpPr>
          <p:cNvPr id="16" name="Shape 14"/>
          <p:cNvSpPr/>
          <p:nvPr/>
        </p:nvSpPr>
        <p:spPr>
          <a:xfrm>
            <a:off x="502920" y="3145536"/>
            <a:ext cx="3977640" cy="804672"/>
          </a:xfrm>
          <a:prstGeom prst="rect">
            <a:avLst/>
          </a:prstGeom>
          <a:solidFill>
            <a:srgbClr val="0A1828"/>
          </a:solidFill>
          <a:ln w="12700">
            <a:solidFill>
              <a:srgbClr val="1A3A5C"/>
            </a:solidFill>
            <a:prstDash val="solid"/>
          </a:ln>
        </p:spPr>
        <p:txBody>
          <a:bodyPr/>
          <a:lstStyle/>
          <a:p>
            <a:endParaRPr lang="en-GB"/>
          </a:p>
        </p:txBody>
      </p:sp>
      <p:sp>
        <p:nvSpPr>
          <p:cNvPr id="17" name="Text 15"/>
          <p:cNvSpPr/>
          <p:nvPr/>
        </p:nvSpPr>
        <p:spPr>
          <a:xfrm>
            <a:off x="594360" y="3218688"/>
            <a:ext cx="502920" cy="658368"/>
          </a:xfrm>
          <a:prstGeom prst="rect">
            <a:avLst/>
          </a:prstGeom>
          <a:noFill/>
          <a:ln/>
        </p:spPr>
        <p:txBody>
          <a:bodyPr wrap="square" lIns="0" tIns="0" rIns="0" bIns="0"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18" name="Text 16"/>
          <p:cNvSpPr/>
          <p:nvPr/>
        </p:nvSpPr>
        <p:spPr>
          <a:xfrm>
            <a:off x="1161288" y="3200400"/>
            <a:ext cx="3200400" cy="274320"/>
          </a:xfrm>
          <a:prstGeom prst="rect">
            <a:avLst/>
          </a:prstGeom>
          <a:noFill/>
          <a:ln/>
        </p:spPr>
        <p:txBody>
          <a:bodyPr wrap="square" lIns="0" tIns="0" rIns="0" bIns="0" rtlCol="0" anchor="ctr"/>
          <a:lstStyle/>
          <a:p>
            <a:pPr marL="0" indent="0">
              <a:buNone/>
            </a:pPr>
            <a:r>
              <a:rPr lang="en-US" sz="1200" b="1" dirty="0">
                <a:solidFill>
                  <a:srgbClr val="00C9B1"/>
                </a:solidFill>
                <a:latin typeface="Calibri" pitchFamily="34" charset="0"/>
                <a:ea typeface="Calibri" pitchFamily="34" charset="-122"/>
                <a:cs typeface="Calibri" pitchFamily="34" charset="-120"/>
              </a:rPr>
              <a:t>Version-Aware</a:t>
            </a:r>
            <a:endParaRPr lang="en-US" sz="1200" dirty="0"/>
          </a:p>
        </p:txBody>
      </p:sp>
      <p:sp>
        <p:nvSpPr>
          <p:cNvPr id="19" name="Text 17"/>
          <p:cNvSpPr/>
          <p:nvPr/>
        </p:nvSpPr>
        <p:spPr>
          <a:xfrm>
            <a:off x="1161288" y="3493008"/>
            <a:ext cx="3200400" cy="402336"/>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Checked actual API behaviour at runtime rather than assuming docs were correct.</a:t>
            </a:r>
            <a:endParaRPr lang="en-US" sz="1050" dirty="0"/>
          </a:p>
        </p:txBody>
      </p:sp>
      <p:sp>
        <p:nvSpPr>
          <p:cNvPr id="20" name="Shape 18"/>
          <p:cNvSpPr/>
          <p:nvPr/>
        </p:nvSpPr>
        <p:spPr>
          <a:xfrm>
            <a:off x="4754880" y="3145536"/>
            <a:ext cx="3977640" cy="804672"/>
          </a:xfrm>
          <a:prstGeom prst="rect">
            <a:avLst/>
          </a:prstGeom>
          <a:solidFill>
            <a:srgbClr val="0A1828"/>
          </a:solidFill>
          <a:ln w="12700">
            <a:solidFill>
              <a:srgbClr val="1A3A5C"/>
            </a:solidFill>
            <a:prstDash val="solid"/>
          </a:ln>
        </p:spPr>
        <p:txBody>
          <a:bodyPr/>
          <a:lstStyle/>
          <a:p>
            <a:endParaRPr lang="en-GB" dirty="0"/>
          </a:p>
        </p:txBody>
      </p:sp>
      <p:sp>
        <p:nvSpPr>
          <p:cNvPr id="21" name="Text 19"/>
          <p:cNvSpPr/>
          <p:nvPr/>
        </p:nvSpPr>
        <p:spPr>
          <a:xfrm>
            <a:off x="4846320" y="3218688"/>
            <a:ext cx="502920" cy="658368"/>
          </a:xfrm>
          <a:prstGeom prst="rect">
            <a:avLst/>
          </a:prstGeom>
          <a:noFill/>
          <a:ln/>
        </p:spPr>
        <p:txBody>
          <a:bodyPr wrap="square" lIns="0" tIns="0" rIns="0" bIns="0"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22" name="Text 20"/>
          <p:cNvSpPr/>
          <p:nvPr/>
        </p:nvSpPr>
        <p:spPr>
          <a:xfrm>
            <a:off x="5413248" y="3200400"/>
            <a:ext cx="3200400" cy="274320"/>
          </a:xfrm>
          <a:prstGeom prst="rect">
            <a:avLst/>
          </a:prstGeom>
          <a:noFill/>
          <a:ln/>
        </p:spPr>
        <p:txBody>
          <a:bodyPr wrap="square" lIns="0" tIns="0" rIns="0" bIns="0" rtlCol="0" anchor="ctr"/>
          <a:lstStyle/>
          <a:p>
            <a:pPr marL="0" indent="0">
              <a:buNone/>
            </a:pPr>
            <a:r>
              <a:rPr lang="en-US" sz="1200" b="1" dirty="0">
                <a:solidFill>
                  <a:srgbClr val="00C9B1"/>
                </a:solidFill>
                <a:latin typeface="Calibri" pitchFamily="34" charset="0"/>
                <a:ea typeface="Calibri" pitchFamily="34" charset="-122"/>
                <a:cs typeface="Calibri" pitchFamily="34" charset="-120"/>
              </a:rPr>
              <a:t>Systematic</a:t>
            </a:r>
            <a:endParaRPr lang="en-US" sz="1200" dirty="0"/>
          </a:p>
        </p:txBody>
      </p:sp>
      <p:sp>
        <p:nvSpPr>
          <p:cNvPr id="23" name="Text 21"/>
          <p:cNvSpPr/>
          <p:nvPr/>
        </p:nvSpPr>
        <p:spPr>
          <a:xfrm>
            <a:off x="5413248" y="3493008"/>
            <a:ext cx="3200400" cy="402336"/>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Maintained a to-do list tracking all implementation steps. Built deployment tools for manual use</a:t>
            </a:r>
            <a:endParaRPr lang="en-US" sz="1050" dirty="0"/>
          </a:p>
        </p:txBody>
      </p:sp>
      <p:sp>
        <p:nvSpPr>
          <p:cNvPr id="24" name="Shape 22"/>
          <p:cNvSpPr/>
          <p:nvPr/>
        </p:nvSpPr>
        <p:spPr>
          <a:xfrm>
            <a:off x="502920" y="4078224"/>
            <a:ext cx="3977640" cy="804672"/>
          </a:xfrm>
          <a:prstGeom prst="rect">
            <a:avLst/>
          </a:prstGeom>
          <a:solidFill>
            <a:srgbClr val="0A1828"/>
          </a:solidFill>
          <a:ln w="12700">
            <a:solidFill>
              <a:srgbClr val="1A3A5C"/>
            </a:solidFill>
            <a:prstDash val="solid"/>
          </a:ln>
        </p:spPr>
        <p:txBody>
          <a:bodyPr/>
          <a:lstStyle/>
          <a:p>
            <a:endParaRPr lang="en-GB"/>
          </a:p>
        </p:txBody>
      </p:sp>
      <p:sp>
        <p:nvSpPr>
          <p:cNvPr id="25" name="Text 23"/>
          <p:cNvSpPr/>
          <p:nvPr/>
        </p:nvSpPr>
        <p:spPr>
          <a:xfrm>
            <a:off x="594360" y="4151376"/>
            <a:ext cx="502920" cy="658368"/>
          </a:xfrm>
          <a:prstGeom prst="rect">
            <a:avLst/>
          </a:prstGeom>
          <a:noFill/>
          <a:ln/>
        </p:spPr>
        <p:txBody>
          <a:bodyPr wrap="square" lIns="0" tIns="0" rIns="0" bIns="0"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26" name="Text 24"/>
          <p:cNvSpPr/>
          <p:nvPr/>
        </p:nvSpPr>
        <p:spPr>
          <a:xfrm>
            <a:off x="1161288" y="4133088"/>
            <a:ext cx="3200400" cy="274320"/>
          </a:xfrm>
          <a:prstGeom prst="rect">
            <a:avLst/>
          </a:prstGeom>
          <a:noFill/>
          <a:ln/>
        </p:spPr>
        <p:txBody>
          <a:bodyPr wrap="square" lIns="0" tIns="0" rIns="0" bIns="0" rtlCol="0" anchor="ctr"/>
          <a:lstStyle/>
          <a:p>
            <a:pPr marL="0" indent="0">
              <a:buNone/>
            </a:pPr>
            <a:r>
              <a:rPr lang="en-US" sz="1200" b="1" dirty="0">
                <a:solidFill>
                  <a:srgbClr val="00C9B1"/>
                </a:solidFill>
                <a:latin typeface="Calibri" pitchFamily="34" charset="0"/>
                <a:ea typeface="Calibri" pitchFamily="34" charset="-122"/>
                <a:cs typeface="Calibri" pitchFamily="34" charset="-120"/>
              </a:rPr>
              <a:t>No Unnecessary Abstraction</a:t>
            </a:r>
            <a:endParaRPr lang="en-US" sz="1200" dirty="0"/>
          </a:p>
        </p:txBody>
      </p:sp>
      <p:sp>
        <p:nvSpPr>
          <p:cNvPr id="27" name="Text 25"/>
          <p:cNvSpPr/>
          <p:nvPr/>
        </p:nvSpPr>
        <p:spPr>
          <a:xfrm>
            <a:off x="1161288" y="4425696"/>
            <a:ext cx="3200400" cy="402336"/>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Vanilla CSS, no UI framework, no bundler. Exactly what was needed, nothing more.</a:t>
            </a:r>
            <a:endParaRPr lang="en-US" sz="1050" dirty="0"/>
          </a:p>
        </p:txBody>
      </p:sp>
      <p:sp>
        <p:nvSpPr>
          <p:cNvPr id="28" name="Shape 26"/>
          <p:cNvSpPr/>
          <p:nvPr/>
        </p:nvSpPr>
        <p:spPr>
          <a:xfrm>
            <a:off x="4754880" y="4078224"/>
            <a:ext cx="3977640" cy="804672"/>
          </a:xfrm>
          <a:prstGeom prst="rect">
            <a:avLst/>
          </a:prstGeom>
          <a:solidFill>
            <a:srgbClr val="0A1828"/>
          </a:solidFill>
          <a:ln w="12700">
            <a:solidFill>
              <a:srgbClr val="1A3A5C"/>
            </a:solidFill>
            <a:prstDash val="solid"/>
          </a:ln>
        </p:spPr>
        <p:txBody>
          <a:bodyPr/>
          <a:lstStyle/>
          <a:p>
            <a:endParaRPr lang="en-GB"/>
          </a:p>
        </p:txBody>
      </p:sp>
      <p:sp>
        <p:nvSpPr>
          <p:cNvPr id="29" name="Text 27"/>
          <p:cNvSpPr/>
          <p:nvPr/>
        </p:nvSpPr>
        <p:spPr>
          <a:xfrm>
            <a:off x="4846320" y="4151376"/>
            <a:ext cx="502920" cy="658368"/>
          </a:xfrm>
          <a:prstGeom prst="rect">
            <a:avLst/>
          </a:prstGeom>
          <a:noFill/>
          <a:ln/>
        </p:spPr>
        <p:txBody>
          <a:bodyPr wrap="square" lIns="0" tIns="0" rIns="0" bIns="0"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30" name="Text 28"/>
          <p:cNvSpPr/>
          <p:nvPr/>
        </p:nvSpPr>
        <p:spPr>
          <a:xfrm>
            <a:off x="5413248" y="4133088"/>
            <a:ext cx="3200400" cy="274320"/>
          </a:xfrm>
          <a:prstGeom prst="rect">
            <a:avLst/>
          </a:prstGeom>
          <a:noFill/>
          <a:ln/>
        </p:spPr>
        <p:txBody>
          <a:bodyPr wrap="square" lIns="0" tIns="0" rIns="0" bIns="0" rtlCol="0" anchor="ctr"/>
          <a:lstStyle/>
          <a:p>
            <a:pPr marL="0" indent="0">
              <a:buNone/>
            </a:pPr>
            <a:r>
              <a:rPr lang="en-US" sz="1200" b="1" dirty="0">
                <a:solidFill>
                  <a:srgbClr val="00C9B1"/>
                </a:solidFill>
                <a:latin typeface="Calibri" pitchFamily="34" charset="0"/>
                <a:ea typeface="Calibri" pitchFamily="34" charset="-122"/>
                <a:cs typeface="Calibri" pitchFamily="34" charset="-120"/>
              </a:rPr>
              <a:t>Self-Correcting Without Prompting</a:t>
            </a:r>
            <a:endParaRPr lang="en-US" sz="1200" dirty="0"/>
          </a:p>
        </p:txBody>
      </p:sp>
      <p:sp>
        <p:nvSpPr>
          <p:cNvPr id="31" name="Text 29"/>
          <p:cNvSpPr/>
          <p:nvPr/>
        </p:nvSpPr>
        <p:spPr>
          <a:xfrm>
            <a:off x="5413248" y="4425696"/>
            <a:ext cx="3200400" cy="402336"/>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Caught its own mistakes – out of date APIs, wrong arguments - and fixed them.</a:t>
            </a:r>
            <a:endParaRPr lang="en-US" sz="1050" dirty="0"/>
          </a:p>
        </p:txBody>
      </p:sp>
    </p:spTree>
    <p:extLst>
      <p:ext uri="{BB962C8B-B14F-4D97-AF65-F5344CB8AC3E}">
        <p14:creationId xmlns:p14="http://schemas.microsoft.com/office/powerpoint/2010/main" val="534029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60E18"/>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Shape 1"/>
          <p:cNvSpPr/>
          <p:nvPr/>
        </p:nvSpPr>
        <p:spPr>
          <a:xfrm>
            <a:off x="411480" y="411480"/>
            <a:ext cx="2194560" cy="256032"/>
          </a:xfrm>
          <a:prstGeom prst="rect">
            <a:avLst/>
          </a:prstGeom>
          <a:solidFill>
            <a:srgbClr val="00C9B1"/>
          </a:solidFill>
          <a:ln w="12700">
            <a:solidFill>
              <a:srgbClr val="00C9B1"/>
            </a:solidFill>
            <a:prstDash val="solid"/>
          </a:ln>
        </p:spPr>
        <p:txBody>
          <a:bodyPr/>
          <a:lstStyle/>
          <a:p>
            <a:endParaRPr lang="en-GB"/>
          </a:p>
        </p:txBody>
      </p:sp>
      <p:sp>
        <p:nvSpPr>
          <p:cNvPr id="4" name="Text 2"/>
          <p:cNvSpPr/>
          <p:nvPr/>
        </p:nvSpPr>
        <p:spPr>
          <a:xfrm>
            <a:off x="411480" y="411480"/>
            <a:ext cx="2194560" cy="256032"/>
          </a:xfrm>
          <a:prstGeom prst="rect">
            <a:avLst/>
          </a:prstGeom>
          <a:noFill/>
          <a:ln/>
        </p:spPr>
        <p:txBody>
          <a:bodyPr wrap="square" lIns="0" tIns="0" rIns="0" bIns="0" rtlCol="0" anchor="ctr"/>
          <a:lstStyle/>
          <a:p>
            <a:pPr marL="0" indent="0" algn="ctr">
              <a:buNone/>
            </a:pPr>
            <a:r>
              <a:rPr lang="en-US" sz="900" b="1" kern="0" spc="300" dirty="0">
                <a:solidFill>
                  <a:srgbClr val="060E18"/>
                </a:solidFill>
                <a:latin typeface="Calibri" pitchFamily="34" charset="0"/>
                <a:ea typeface="Calibri" pitchFamily="34" charset="-122"/>
                <a:cs typeface="Calibri" pitchFamily="34" charset="-120"/>
              </a:rPr>
              <a:t>HONEST REFLECTION</a:t>
            </a:r>
            <a:endParaRPr lang="en-US" sz="900" dirty="0"/>
          </a:p>
        </p:txBody>
      </p:sp>
      <p:sp>
        <p:nvSpPr>
          <p:cNvPr id="5" name="Text 3"/>
          <p:cNvSpPr/>
          <p:nvPr/>
        </p:nvSpPr>
        <p:spPr>
          <a:xfrm>
            <a:off x="411480" y="804672"/>
            <a:ext cx="8321040" cy="822960"/>
          </a:xfrm>
          <a:prstGeom prst="rect">
            <a:avLst/>
          </a:prstGeom>
          <a:noFill/>
          <a:ln/>
        </p:spPr>
        <p:txBody>
          <a:bodyPr wrap="square" lIns="0" tIns="0" rIns="0" bIns="0"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Impressive ≠ Production Ready</a:t>
            </a:r>
            <a:endParaRPr lang="en-US" sz="3600" dirty="0"/>
          </a:p>
        </p:txBody>
      </p:sp>
      <p:sp>
        <p:nvSpPr>
          <p:cNvPr id="6" name="Shape 4"/>
          <p:cNvSpPr/>
          <p:nvPr/>
        </p:nvSpPr>
        <p:spPr>
          <a:xfrm>
            <a:off x="411480" y="1627632"/>
            <a:ext cx="8321040" cy="36576"/>
          </a:xfrm>
          <a:prstGeom prst="rect">
            <a:avLst/>
          </a:prstGeom>
          <a:solidFill>
            <a:srgbClr val="00C9B1"/>
          </a:solidFill>
          <a:ln w="12700">
            <a:solidFill>
              <a:srgbClr val="00C9B1"/>
            </a:solidFill>
            <a:prstDash val="solid"/>
          </a:ln>
        </p:spPr>
        <p:txBody>
          <a:bodyPr/>
          <a:lstStyle/>
          <a:p>
            <a:endParaRPr lang="en-GB"/>
          </a:p>
        </p:txBody>
      </p:sp>
      <p:sp>
        <p:nvSpPr>
          <p:cNvPr id="7" name="Text 5"/>
          <p:cNvSpPr/>
          <p:nvPr/>
        </p:nvSpPr>
        <p:spPr>
          <a:xfrm>
            <a:off x="502920" y="1755648"/>
            <a:ext cx="8321040" cy="292608"/>
          </a:xfrm>
          <a:prstGeom prst="rect">
            <a:avLst/>
          </a:prstGeom>
          <a:noFill/>
          <a:ln/>
        </p:spPr>
        <p:txBody>
          <a:bodyPr wrap="square" lIns="0" tIns="0" rIns="0" bIns="0" rtlCol="0" anchor="ctr"/>
          <a:lstStyle/>
          <a:p>
            <a:pPr marL="0" indent="0">
              <a:buNone/>
            </a:pPr>
            <a:r>
              <a:rPr lang="en-US" sz="1300" i="1" dirty="0">
                <a:solidFill>
                  <a:srgbClr val="607B8B"/>
                </a:solidFill>
                <a:latin typeface="Calibri" pitchFamily="34" charset="0"/>
                <a:ea typeface="Calibri" pitchFamily="34" charset="-122"/>
                <a:cs typeface="Calibri" pitchFamily="34" charset="-120"/>
              </a:rPr>
              <a:t>Staying in the driving seat after the session ends — not just during it.</a:t>
            </a:r>
            <a:endParaRPr lang="en-US" sz="1300" dirty="0"/>
          </a:p>
        </p:txBody>
      </p:sp>
      <p:sp>
        <p:nvSpPr>
          <p:cNvPr id="8" name="Shape 6"/>
          <p:cNvSpPr/>
          <p:nvPr/>
        </p:nvSpPr>
        <p:spPr>
          <a:xfrm>
            <a:off x="502920" y="2157984"/>
            <a:ext cx="8321040" cy="475488"/>
          </a:xfrm>
          <a:prstGeom prst="rect">
            <a:avLst/>
          </a:prstGeom>
          <a:solidFill>
            <a:srgbClr val="0A1828"/>
          </a:solidFill>
          <a:ln w="12700">
            <a:solidFill>
              <a:srgbClr val="1A3A5C"/>
            </a:solidFill>
            <a:prstDash val="solid"/>
          </a:ln>
        </p:spPr>
        <p:txBody>
          <a:bodyPr/>
          <a:lstStyle/>
          <a:p>
            <a:endParaRPr lang="en-GB"/>
          </a:p>
        </p:txBody>
      </p:sp>
      <p:sp>
        <p:nvSpPr>
          <p:cNvPr id="9" name="Text 7"/>
          <p:cNvSpPr/>
          <p:nvPr/>
        </p:nvSpPr>
        <p:spPr>
          <a:xfrm>
            <a:off x="594360" y="2194560"/>
            <a:ext cx="457200" cy="402336"/>
          </a:xfrm>
          <a:prstGeom prst="rect">
            <a:avLst/>
          </a:prstGeom>
          <a:noFill/>
          <a:ln/>
        </p:spPr>
        <p:txBody>
          <a:bodyPr wrap="square" lIns="0" tIns="0" rIns="0" bIns="0" rtlCol="0" anchor="ctr"/>
          <a:lstStyle/>
          <a:p>
            <a:pPr marL="0" indent="0" algn="ctr">
              <a:buNone/>
            </a:pPr>
            <a:r>
              <a:rPr lang="en-US" sz="1800" dirty="0">
                <a:solidFill>
                  <a:srgbClr val="000000"/>
                </a:solidFill>
                <a:latin typeface="Calibri" pitchFamily="34" charset="0"/>
                <a:ea typeface="Calibri" pitchFamily="34" charset="-122"/>
                <a:cs typeface="Calibri" pitchFamily="34" charset="-120"/>
              </a:rPr>
              <a:t>🔒</a:t>
            </a:r>
            <a:endParaRPr lang="en-US" sz="1800" dirty="0"/>
          </a:p>
        </p:txBody>
      </p:sp>
      <p:sp>
        <p:nvSpPr>
          <p:cNvPr id="10" name="Text 8"/>
          <p:cNvSpPr/>
          <p:nvPr/>
        </p:nvSpPr>
        <p:spPr>
          <a:xfrm>
            <a:off x="1143000" y="2185416"/>
            <a:ext cx="1828800" cy="420624"/>
          </a:xfrm>
          <a:prstGeom prst="rect">
            <a:avLst/>
          </a:prstGeom>
          <a:noFill/>
          <a:ln/>
        </p:spPr>
        <p:txBody>
          <a:bodyPr wrap="square" lIns="0" tIns="0" rIns="0" bIns="0" rtlCol="0" anchor="ctr"/>
          <a:lstStyle/>
          <a:p>
            <a:pPr marL="0" indent="0">
              <a:buNone/>
            </a:pPr>
            <a:r>
              <a:rPr lang="en-US" sz="1200" b="1" dirty="0">
                <a:solidFill>
                  <a:srgbClr val="00C9B1"/>
                </a:solidFill>
                <a:latin typeface="Calibri" pitchFamily="34" charset="0"/>
                <a:ea typeface="Calibri" pitchFamily="34" charset="-122"/>
                <a:cs typeface="Calibri" pitchFamily="34" charset="-120"/>
              </a:rPr>
              <a:t>Security Review</a:t>
            </a:r>
            <a:endParaRPr lang="en-US" sz="1200" dirty="0"/>
          </a:p>
        </p:txBody>
      </p:sp>
      <p:sp>
        <p:nvSpPr>
          <p:cNvPr id="11" name="Text 9"/>
          <p:cNvSpPr/>
          <p:nvPr/>
        </p:nvSpPr>
        <p:spPr>
          <a:xfrm>
            <a:off x="3017520" y="2185416"/>
            <a:ext cx="5669280" cy="420624"/>
          </a:xfrm>
          <a:prstGeom prst="rect">
            <a:avLst/>
          </a:prstGeom>
          <a:noFill/>
          <a:ln/>
        </p:spPr>
        <p:txBody>
          <a:bodyPr wrap="square" lIns="0" tIns="0" rIns="0" bIns="0" rtlCol="0" anchor="ctr"/>
          <a:lstStyle/>
          <a:p>
            <a:pPr marL="0" indent="0">
              <a:buNone/>
            </a:pPr>
            <a:r>
              <a:rPr lang="en-US" sz="1100" dirty="0">
                <a:solidFill>
                  <a:srgbClr val="C8D8E8"/>
                </a:solidFill>
                <a:latin typeface="Calibri" pitchFamily="34" charset="0"/>
                <a:ea typeface="Calibri" pitchFamily="34" charset="-122"/>
                <a:cs typeface="Calibri" pitchFamily="34" charset="-120"/>
              </a:rPr>
              <a:t>Skulpt runs Python in the browser. Needs review of execution scope and whether project files could do anything unexpected on load.</a:t>
            </a:r>
            <a:endParaRPr lang="en-US" sz="1100" dirty="0"/>
          </a:p>
        </p:txBody>
      </p:sp>
      <p:sp>
        <p:nvSpPr>
          <p:cNvPr id="12" name="Shape 10"/>
          <p:cNvSpPr/>
          <p:nvPr/>
        </p:nvSpPr>
        <p:spPr>
          <a:xfrm>
            <a:off x="502920" y="2706624"/>
            <a:ext cx="8321040" cy="475488"/>
          </a:xfrm>
          <a:prstGeom prst="rect">
            <a:avLst/>
          </a:prstGeom>
          <a:solidFill>
            <a:srgbClr val="0A1828"/>
          </a:solidFill>
          <a:ln w="12700">
            <a:solidFill>
              <a:srgbClr val="1A3A5C"/>
            </a:solidFill>
            <a:prstDash val="solid"/>
          </a:ln>
        </p:spPr>
        <p:txBody>
          <a:bodyPr/>
          <a:lstStyle/>
          <a:p>
            <a:endParaRPr lang="en-GB"/>
          </a:p>
        </p:txBody>
      </p:sp>
      <p:sp>
        <p:nvSpPr>
          <p:cNvPr id="13" name="Text 11"/>
          <p:cNvSpPr/>
          <p:nvPr/>
        </p:nvSpPr>
        <p:spPr>
          <a:xfrm>
            <a:off x="594360" y="2743200"/>
            <a:ext cx="457200" cy="402336"/>
          </a:xfrm>
          <a:prstGeom prst="rect">
            <a:avLst/>
          </a:prstGeom>
          <a:noFill/>
          <a:ln/>
        </p:spPr>
        <p:txBody>
          <a:bodyPr wrap="square" lIns="0" tIns="0" rIns="0" bIns="0" rtlCol="0" anchor="ctr"/>
          <a:lstStyle/>
          <a:p>
            <a:pPr marL="0" indent="0" algn="ctr">
              <a:buNone/>
            </a:pPr>
            <a:r>
              <a:rPr lang="en-US" sz="1800" dirty="0">
                <a:solidFill>
                  <a:schemeClr val="bg1"/>
                </a:solidFill>
                <a:latin typeface="Calibri" pitchFamily="34" charset="0"/>
                <a:ea typeface="Calibri" pitchFamily="34" charset="-122"/>
                <a:cs typeface="Calibri" pitchFamily="34" charset="-120"/>
              </a:rPr>
              <a:t>🖥</a:t>
            </a:r>
            <a:endParaRPr lang="en-US" sz="1800" dirty="0">
              <a:solidFill>
                <a:schemeClr val="bg1"/>
              </a:solidFill>
            </a:endParaRPr>
          </a:p>
        </p:txBody>
      </p:sp>
      <p:sp>
        <p:nvSpPr>
          <p:cNvPr id="14" name="Text 12"/>
          <p:cNvSpPr/>
          <p:nvPr/>
        </p:nvSpPr>
        <p:spPr>
          <a:xfrm>
            <a:off x="1143000" y="2734056"/>
            <a:ext cx="1828800" cy="420624"/>
          </a:xfrm>
          <a:prstGeom prst="rect">
            <a:avLst/>
          </a:prstGeom>
          <a:noFill/>
          <a:ln/>
        </p:spPr>
        <p:txBody>
          <a:bodyPr wrap="square" lIns="0" tIns="0" rIns="0" bIns="0" rtlCol="0" anchor="ctr"/>
          <a:lstStyle/>
          <a:p>
            <a:pPr marL="0" indent="0">
              <a:buNone/>
            </a:pPr>
            <a:r>
              <a:rPr lang="en-US" sz="1200" b="1" dirty="0">
                <a:solidFill>
                  <a:srgbClr val="00C9B1"/>
                </a:solidFill>
                <a:latin typeface="Calibri" pitchFamily="34" charset="0"/>
                <a:ea typeface="Calibri" pitchFamily="34" charset="-122"/>
                <a:cs typeface="Calibri" pitchFamily="34" charset="-120"/>
              </a:rPr>
              <a:t>Cross-Platform Testing</a:t>
            </a:r>
            <a:endParaRPr lang="en-US" sz="1200" dirty="0"/>
          </a:p>
        </p:txBody>
      </p:sp>
      <p:sp>
        <p:nvSpPr>
          <p:cNvPr id="15" name="Text 13"/>
          <p:cNvSpPr/>
          <p:nvPr/>
        </p:nvSpPr>
        <p:spPr>
          <a:xfrm>
            <a:off x="3017520" y="2734056"/>
            <a:ext cx="5669280" cy="420624"/>
          </a:xfrm>
          <a:prstGeom prst="rect">
            <a:avLst/>
          </a:prstGeom>
          <a:noFill/>
          <a:ln/>
        </p:spPr>
        <p:txBody>
          <a:bodyPr wrap="square" lIns="0" tIns="0" rIns="0" bIns="0" rtlCol="0" anchor="ctr"/>
          <a:lstStyle/>
          <a:p>
            <a:pPr marL="0" indent="0">
              <a:buNone/>
            </a:pPr>
            <a:r>
              <a:rPr lang="en-US" sz="1100" dirty="0">
                <a:solidFill>
                  <a:srgbClr val="C8D8E8"/>
                </a:solidFill>
                <a:latin typeface="Calibri" pitchFamily="34" charset="0"/>
                <a:ea typeface="Calibri" pitchFamily="34" charset="-122"/>
                <a:cs typeface="Calibri" pitchFamily="34" charset="-120"/>
              </a:rPr>
              <a:t>The app works, but structured testing across Windows, Mac and Linux not yet done. A GPU issue on Linux surfaced during the session.</a:t>
            </a:r>
            <a:endParaRPr lang="en-US" sz="1100" dirty="0"/>
          </a:p>
        </p:txBody>
      </p:sp>
      <p:sp>
        <p:nvSpPr>
          <p:cNvPr id="16" name="Shape 14"/>
          <p:cNvSpPr/>
          <p:nvPr/>
        </p:nvSpPr>
        <p:spPr>
          <a:xfrm>
            <a:off x="502920" y="3255264"/>
            <a:ext cx="8321040" cy="475488"/>
          </a:xfrm>
          <a:prstGeom prst="rect">
            <a:avLst/>
          </a:prstGeom>
          <a:solidFill>
            <a:srgbClr val="0A1828"/>
          </a:solidFill>
          <a:ln w="12700">
            <a:solidFill>
              <a:srgbClr val="1A3A5C"/>
            </a:solidFill>
            <a:prstDash val="solid"/>
          </a:ln>
        </p:spPr>
        <p:txBody>
          <a:bodyPr/>
          <a:lstStyle/>
          <a:p>
            <a:endParaRPr lang="en-GB"/>
          </a:p>
        </p:txBody>
      </p:sp>
      <p:sp>
        <p:nvSpPr>
          <p:cNvPr id="17" name="Text 15"/>
          <p:cNvSpPr/>
          <p:nvPr/>
        </p:nvSpPr>
        <p:spPr>
          <a:xfrm>
            <a:off x="594360" y="3291840"/>
            <a:ext cx="457200" cy="402336"/>
          </a:xfrm>
          <a:prstGeom prst="rect">
            <a:avLst/>
          </a:prstGeom>
          <a:noFill/>
          <a:ln/>
        </p:spPr>
        <p:txBody>
          <a:bodyPr wrap="square" lIns="0" tIns="0" rIns="0" bIns="0" rtlCol="0" anchor="ctr"/>
          <a:lstStyle/>
          <a:p>
            <a:pPr marL="0" indent="0" algn="ctr">
              <a:buNone/>
            </a:pPr>
            <a:r>
              <a:rPr lang="en-US" sz="1800" dirty="0">
                <a:solidFill>
                  <a:srgbClr val="000000"/>
                </a:solidFill>
                <a:latin typeface="Calibri" pitchFamily="34" charset="0"/>
                <a:ea typeface="Calibri" pitchFamily="34" charset="-122"/>
                <a:cs typeface="Calibri" pitchFamily="34" charset="-120"/>
              </a:rPr>
              <a:t>🔎</a:t>
            </a:r>
            <a:endParaRPr lang="en-US" sz="1800" dirty="0"/>
          </a:p>
        </p:txBody>
      </p:sp>
      <p:sp>
        <p:nvSpPr>
          <p:cNvPr id="18" name="Text 16"/>
          <p:cNvSpPr/>
          <p:nvPr/>
        </p:nvSpPr>
        <p:spPr>
          <a:xfrm>
            <a:off x="1143000" y="3282696"/>
            <a:ext cx="1828800" cy="420624"/>
          </a:xfrm>
          <a:prstGeom prst="rect">
            <a:avLst/>
          </a:prstGeom>
          <a:noFill/>
          <a:ln/>
        </p:spPr>
        <p:txBody>
          <a:bodyPr wrap="square" lIns="0" tIns="0" rIns="0" bIns="0" rtlCol="0" anchor="ctr"/>
          <a:lstStyle/>
          <a:p>
            <a:pPr marL="0" indent="0">
              <a:buNone/>
            </a:pPr>
            <a:r>
              <a:rPr lang="en-US" sz="1200" b="1" dirty="0">
                <a:solidFill>
                  <a:srgbClr val="00C9B1"/>
                </a:solidFill>
                <a:latin typeface="Calibri" pitchFamily="34" charset="0"/>
                <a:ea typeface="Calibri" pitchFamily="34" charset="-122"/>
                <a:cs typeface="Calibri" pitchFamily="34" charset="-120"/>
              </a:rPr>
              <a:t>Code Audit</a:t>
            </a:r>
            <a:endParaRPr lang="en-US" sz="1200" dirty="0"/>
          </a:p>
        </p:txBody>
      </p:sp>
      <p:sp>
        <p:nvSpPr>
          <p:cNvPr id="19" name="Text 17"/>
          <p:cNvSpPr/>
          <p:nvPr/>
        </p:nvSpPr>
        <p:spPr>
          <a:xfrm>
            <a:off x="3017520" y="3282696"/>
            <a:ext cx="5669280" cy="420624"/>
          </a:xfrm>
          <a:prstGeom prst="rect">
            <a:avLst/>
          </a:prstGeom>
          <a:noFill/>
          <a:ln/>
        </p:spPr>
        <p:txBody>
          <a:bodyPr wrap="square" lIns="0" tIns="0" rIns="0" bIns="0" rtlCol="0" anchor="ctr"/>
          <a:lstStyle/>
          <a:p>
            <a:pPr marL="0" indent="0">
              <a:buNone/>
            </a:pPr>
            <a:r>
              <a:rPr lang="en-US" sz="1100" dirty="0">
                <a:solidFill>
                  <a:srgbClr val="C8D8E8"/>
                </a:solidFill>
                <a:latin typeface="Calibri" pitchFamily="34" charset="0"/>
                <a:ea typeface="Calibri" pitchFamily="34" charset="-122"/>
                <a:cs typeface="Calibri" pitchFamily="34" charset="-120"/>
              </a:rPr>
              <a:t>20+ files generated in one session. Functionally tested - not yet audited line by line by a human engineer - ( Me )</a:t>
            </a:r>
            <a:endParaRPr lang="en-US" sz="1100" dirty="0"/>
          </a:p>
        </p:txBody>
      </p:sp>
      <p:sp>
        <p:nvSpPr>
          <p:cNvPr id="20" name="Shape 18"/>
          <p:cNvSpPr/>
          <p:nvPr/>
        </p:nvSpPr>
        <p:spPr>
          <a:xfrm>
            <a:off x="502920" y="3803904"/>
            <a:ext cx="8321040" cy="475488"/>
          </a:xfrm>
          <a:prstGeom prst="rect">
            <a:avLst/>
          </a:prstGeom>
          <a:solidFill>
            <a:srgbClr val="0A1828"/>
          </a:solidFill>
          <a:ln w="12700">
            <a:solidFill>
              <a:srgbClr val="1A3A5C"/>
            </a:solidFill>
            <a:prstDash val="solid"/>
          </a:ln>
        </p:spPr>
        <p:txBody>
          <a:bodyPr/>
          <a:lstStyle/>
          <a:p>
            <a:endParaRPr lang="en-GB"/>
          </a:p>
        </p:txBody>
      </p:sp>
      <p:sp>
        <p:nvSpPr>
          <p:cNvPr id="21" name="Text 19"/>
          <p:cNvSpPr/>
          <p:nvPr/>
        </p:nvSpPr>
        <p:spPr>
          <a:xfrm>
            <a:off x="594360" y="3840480"/>
            <a:ext cx="457200" cy="402336"/>
          </a:xfrm>
          <a:prstGeom prst="rect">
            <a:avLst/>
          </a:prstGeom>
          <a:noFill/>
          <a:ln/>
        </p:spPr>
        <p:txBody>
          <a:bodyPr wrap="square" lIns="0" tIns="0" rIns="0" bIns="0" rtlCol="0" anchor="ctr"/>
          <a:lstStyle/>
          <a:p>
            <a:pPr marL="0" indent="0" algn="ctr">
              <a:buNone/>
            </a:pPr>
            <a:r>
              <a:rPr lang="en-US" sz="1800" dirty="0">
                <a:solidFill>
                  <a:srgbClr val="000000"/>
                </a:solidFill>
                <a:latin typeface="Calibri" pitchFamily="34" charset="0"/>
                <a:ea typeface="Calibri" pitchFamily="34" charset="-122"/>
                <a:cs typeface="Calibri" pitchFamily="34" charset="-120"/>
              </a:rPr>
              <a:t>📤</a:t>
            </a:r>
            <a:endParaRPr lang="en-US" sz="1800" dirty="0"/>
          </a:p>
        </p:txBody>
      </p:sp>
      <p:sp>
        <p:nvSpPr>
          <p:cNvPr id="22" name="Text 20"/>
          <p:cNvSpPr/>
          <p:nvPr/>
        </p:nvSpPr>
        <p:spPr>
          <a:xfrm>
            <a:off x="1143000" y="3831336"/>
            <a:ext cx="1828800" cy="420624"/>
          </a:xfrm>
          <a:prstGeom prst="rect">
            <a:avLst/>
          </a:prstGeom>
          <a:noFill/>
          <a:ln/>
        </p:spPr>
        <p:txBody>
          <a:bodyPr wrap="square" lIns="0" tIns="0" rIns="0" bIns="0" rtlCol="0" anchor="ctr"/>
          <a:lstStyle/>
          <a:p>
            <a:pPr marL="0" indent="0">
              <a:buNone/>
            </a:pPr>
            <a:r>
              <a:rPr lang="en-US" sz="1200" b="1" dirty="0">
                <a:solidFill>
                  <a:srgbClr val="00C9B1"/>
                </a:solidFill>
                <a:latin typeface="Calibri" pitchFamily="34" charset="0"/>
                <a:ea typeface="Calibri" pitchFamily="34" charset="-122"/>
                <a:cs typeface="Calibri" pitchFamily="34" charset="-120"/>
              </a:rPr>
              <a:t>Distribution &amp; Updates</a:t>
            </a:r>
            <a:endParaRPr lang="en-US" sz="1200" dirty="0"/>
          </a:p>
        </p:txBody>
      </p:sp>
      <p:sp>
        <p:nvSpPr>
          <p:cNvPr id="23" name="Text 21"/>
          <p:cNvSpPr/>
          <p:nvPr/>
        </p:nvSpPr>
        <p:spPr>
          <a:xfrm>
            <a:off x="3017520" y="3831336"/>
            <a:ext cx="5669280" cy="420624"/>
          </a:xfrm>
          <a:prstGeom prst="rect">
            <a:avLst/>
          </a:prstGeom>
          <a:noFill/>
          <a:ln/>
        </p:spPr>
        <p:txBody>
          <a:bodyPr wrap="square" lIns="0" tIns="0" rIns="0" bIns="0" rtlCol="0" anchor="ctr"/>
          <a:lstStyle/>
          <a:p>
            <a:pPr marL="0" indent="0">
              <a:buNone/>
            </a:pPr>
            <a:r>
              <a:rPr lang="en-US" sz="1100" dirty="0">
                <a:solidFill>
                  <a:srgbClr val="C8D8E8"/>
                </a:solidFill>
                <a:latin typeface="Calibri" pitchFamily="34" charset="0"/>
                <a:ea typeface="Calibri" pitchFamily="34" charset="-122"/>
                <a:cs typeface="Calibri" pitchFamily="34" charset="-120"/>
              </a:rPr>
              <a:t>Executable is published. No update mechanism yet - users must re-download when fixes are made.</a:t>
            </a:r>
          </a:p>
          <a:p>
            <a:pPr marL="0" indent="0">
              <a:buNone/>
            </a:pPr>
            <a:r>
              <a:rPr lang="en-US" sz="1100" dirty="0">
                <a:solidFill>
                  <a:srgbClr val="C8D8E8"/>
                </a:solidFill>
                <a:latin typeface="Calibri" pitchFamily="34" charset="0"/>
                <a:ea typeface="Calibri" pitchFamily="34" charset="-122"/>
                <a:cs typeface="Calibri" pitchFamily="34" charset="-120"/>
              </a:rPr>
              <a:t>Widen Linux distributions  beyond ubuntu and Raspberry Pi</a:t>
            </a:r>
            <a:endParaRPr lang="en-US" sz="1100" dirty="0"/>
          </a:p>
        </p:txBody>
      </p:sp>
      <p:sp>
        <p:nvSpPr>
          <p:cNvPr id="24" name="Shape 22"/>
          <p:cNvSpPr/>
          <p:nvPr/>
        </p:nvSpPr>
        <p:spPr>
          <a:xfrm>
            <a:off x="502920" y="4352544"/>
            <a:ext cx="8321040" cy="475488"/>
          </a:xfrm>
          <a:prstGeom prst="rect">
            <a:avLst/>
          </a:prstGeom>
          <a:solidFill>
            <a:srgbClr val="0A1828"/>
          </a:solidFill>
          <a:ln w="12700">
            <a:solidFill>
              <a:srgbClr val="1A3A5C"/>
            </a:solidFill>
            <a:prstDash val="solid"/>
          </a:ln>
        </p:spPr>
        <p:txBody>
          <a:bodyPr/>
          <a:lstStyle/>
          <a:p>
            <a:endParaRPr lang="en-GB" dirty="0"/>
          </a:p>
        </p:txBody>
      </p:sp>
      <p:sp>
        <p:nvSpPr>
          <p:cNvPr id="25" name="Text 23"/>
          <p:cNvSpPr/>
          <p:nvPr/>
        </p:nvSpPr>
        <p:spPr>
          <a:xfrm>
            <a:off x="594360" y="4389120"/>
            <a:ext cx="457200" cy="402336"/>
          </a:xfrm>
          <a:prstGeom prst="rect">
            <a:avLst/>
          </a:prstGeom>
          <a:noFill/>
          <a:ln/>
        </p:spPr>
        <p:txBody>
          <a:bodyPr wrap="square" lIns="0" tIns="0" rIns="0" bIns="0" rtlCol="0" anchor="ctr"/>
          <a:lstStyle/>
          <a:p>
            <a:pPr marL="0" indent="0" algn="ctr">
              <a:buNone/>
            </a:pPr>
            <a:r>
              <a:rPr lang="en-US" sz="1800" dirty="0">
                <a:solidFill>
                  <a:srgbClr val="000000"/>
                </a:solidFill>
                <a:latin typeface="Calibri" pitchFamily="34" charset="0"/>
                <a:ea typeface="Calibri" pitchFamily="34" charset="-122"/>
                <a:cs typeface="Calibri" pitchFamily="34" charset="-120"/>
              </a:rPr>
              <a:t>♿</a:t>
            </a:r>
            <a:endParaRPr lang="en-US" sz="1800" dirty="0"/>
          </a:p>
        </p:txBody>
      </p:sp>
      <p:sp>
        <p:nvSpPr>
          <p:cNvPr id="26" name="Text 24"/>
          <p:cNvSpPr/>
          <p:nvPr/>
        </p:nvSpPr>
        <p:spPr>
          <a:xfrm>
            <a:off x="1143000" y="4379976"/>
            <a:ext cx="1828800" cy="420624"/>
          </a:xfrm>
          <a:prstGeom prst="rect">
            <a:avLst/>
          </a:prstGeom>
          <a:noFill/>
          <a:ln/>
        </p:spPr>
        <p:txBody>
          <a:bodyPr wrap="square" lIns="0" tIns="0" rIns="0" bIns="0" rtlCol="0" anchor="ctr"/>
          <a:lstStyle/>
          <a:p>
            <a:pPr marL="0" indent="0">
              <a:buNone/>
            </a:pPr>
            <a:r>
              <a:rPr lang="en-US" sz="1200" b="1" dirty="0">
                <a:solidFill>
                  <a:srgbClr val="00C9B1"/>
                </a:solidFill>
                <a:latin typeface="Calibri" pitchFamily="34" charset="0"/>
                <a:ea typeface="Calibri" pitchFamily="34" charset="-122"/>
                <a:cs typeface="Calibri" pitchFamily="34" charset="-120"/>
              </a:rPr>
              <a:t>Accessibility</a:t>
            </a:r>
            <a:endParaRPr lang="en-US" sz="1200" dirty="0"/>
          </a:p>
        </p:txBody>
      </p:sp>
      <p:sp>
        <p:nvSpPr>
          <p:cNvPr id="27" name="Text 25"/>
          <p:cNvSpPr/>
          <p:nvPr/>
        </p:nvSpPr>
        <p:spPr>
          <a:xfrm>
            <a:off x="3017520" y="4379976"/>
            <a:ext cx="5669280" cy="420624"/>
          </a:xfrm>
          <a:prstGeom prst="rect">
            <a:avLst/>
          </a:prstGeom>
          <a:noFill/>
          <a:ln/>
        </p:spPr>
        <p:txBody>
          <a:bodyPr wrap="square" lIns="0" tIns="0" rIns="0" bIns="0" rtlCol="0" anchor="ctr"/>
          <a:lstStyle/>
          <a:p>
            <a:pPr marL="0" indent="0">
              <a:buNone/>
            </a:pPr>
            <a:r>
              <a:rPr lang="en-US" sz="1100" dirty="0">
                <a:solidFill>
                  <a:srgbClr val="C8D8E8"/>
                </a:solidFill>
                <a:latin typeface="Calibri" pitchFamily="34" charset="0"/>
                <a:ea typeface="Calibri" pitchFamily="34" charset="-122"/>
                <a:cs typeface="Calibri" pitchFamily="34" charset="-120"/>
              </a:rPr>
              <a:t>Colour contrast, keyboard navigation, font control missing</a:t>
            </a:r>
            <a:endParaRPr lang="en-US" sz="1100" dirty="0"/>
          </a:p>
        </p:txBody>
      </p:sp>
    </p:spTree>
    <p:extLst>
      <p:ext uri="{BB962C8B-B14F-4D97-AF65-F5344CB8AC3E}">
        <p14:creationId xmlns:p14="http://schemas.microsoft.com/office/powerpoint/2010/main" val="13812722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20810"/>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Text 1"/>
          <p:cNvSpPr/>
          <p:nvPr/>
        </p:nvSpPr>
        <p:spPr>
          <a:xfrm>
            <a:off x="502920" y="594360"/>
            <a:ext cx="3657600" cy="292608"/>
          </a:xfrm>
          <a:prstGeom prst="rect">
            <a:avLst/>
          </a:prstGeom>
          <a:noFill/>
          <a:ln/>
        </p:spPr>
        <p:txBody>
          <a:bodyPr wrap="square" lIns="0" tIns="0" rIns="0" bIns="0" rtlCol="0" anchor="ctr"/>
          <a:lstStyle/>
          <a:p>
            <a:pPr marL="0" indent="0">
              <a:buNone/>
            </a:pPr>
            <a:r>
              <a:rPr lang="en-US" sz="1100" b="1" kern="0" spc="500" dirty="0">
                <a:solidFill>
                  <a:srgbClr val="00C9B1"/>
                </a:solidFill>
                <a:latin typeface="Calibri" pitchFamily="34" charset="0"/>
                <a:ea typeface="Calibri" pitchFamily="34" charset="-122"/>
                <a:cs typeface="Calibri" pitchFamily="34" charset="-120"/>
              </a:rPr>
              <a:t>LIVE DEMO</a:t>
            </a:r>
            <a:endParaRPr lang="en-US" sz="1100" dirty="0"/>
          </a:p>
        </p:txBody>
      </p:sp>
      <p:sp>
        <p:nvSpPr>
          <p:cNvPr id="4" name="Text 2"/>
          <p:cNvSpPr/>
          <p:nvPr/>
        </p:nvSpPr>
        <p:spPr>
          <a:xfrm>
            <a:off x="502920" y="960120"/>
            <a:ext cx="8321040" cy="1005840"/>
          </a:xfrm>
          <a:prstGeom prst="rect">
            <a:avLst/>
          </a:prstGeom>
          <a:noFill/>
          <a:ln/>
        </p:spPr>
        <p:txBody>
          <a:bodyPr wrap="square" lIns="0" tIns="0" rIns="0" bIns="0" rtlCol="0" anchor="ctr"/>
          <a:lstStyle/>
          <a:p>
            <a:pPr marL="0" indent="0">
              <a:buNone/>
            </a:pPr>
            <a:r>
              <a:rPr lang="en-US" sz="5600" b="1" dirty="0">
                <a:solidFill>
                  <a:srgbClr val="FFFFFF"/>
                </a:solidFill>
                <a:latin typeface="Calibri" pitchFamily="34" charset="0"/>
                <a:ea typeface="Calibri" pitchFamily="34" charset="-122"/>
                <a:cs typeface="Calibri" pitchFamily="34" charset="-120"/>
              </a:rPr>
              <a:t>DEMO</a:t>
            </a:r>
            <a:endParaRPr lang="en-US" sz="5600" dirty="0"/>
          </a:p>
        </p:txBody>
      </p:sp>
      <p:sp>
        <p:nvSpPr>
          <p:cNvPr id="5" name="Text 3"/>
          <p:cNvSpPr/>
          <p:nvPr/>
        </p:nvSpPr>
        <p:spPr>
          <a:xfrm>
            <a:off x="502920" y="1874520"/>
            <a:ext cx="8321040" cy="548640"/>
          </a:xfrm>
          <a:prstGeom prst="rect">
            <a:avLst/>
          </a:prstGeom>
          <a:noFill/>
          <a:ln/>
        </p:spPr>
        <p:txBody>
          <a:bodyPr wrap="square" lIns="0" tIns="0" rIns="0" bIns="0" rtlCol="0" anchor="ctr"/>
          <a:lstStyle/>
          <a:p>
            <a:pPr marL="0" indent="0">
              <a:buNone/>
            </a:pPr>
            <a:r>
              <a:rPr lang="en-US" sz="2800" b="1" dirty="0">
                <a:solidFill>
                  <a:srgbClr val="00C9B1"/>
                </a:solidFill>
                <a:latin typeface="Calibri" pitchFamily="34" charset="0"/>
                <a:ea typeface="Calibri" pitchFamily="34" charset="-122"/>
                <a:cs typeface="Calibri" pitchFamily="34" charset="-120"/>
              </a:rPr>
              <a:t>V2.0</a:t>
            </a:r>
            <a:endParaRPr lang="en-US" sz="2800" dirty="0"/>
          </a:p>
        </p:txBody>
      </p:sp>
      <p:sp>
        <p:nvSpPr>
          <p:cNvPr id="6" name="Text 4"/>
          <p:cNvSpPr/>
          <p:nvPr/>
        </p:nvSpPr>
        <p:spPr>
          <a:xfrm>
            <a:off x="502920" y="4389120"/>
            <a:ext cx="8321040" cy="365760"/>
          </a:xfrm>
          <a:prstGeom prst="rect">
            <a:avLst/>
          </a:prstGeom>
          <a:noFill/>
          <a:ln/>
        </p:spPr>
        <p:txBody>
          <a:bodyPr wrap="square" lIns="0" tIns="0" rIns="0" bIns="0" rtlCol="0" anchor="ctr"/>
          <a:lstStyle/>
          <a:p>
            <a:pPr marL="0" indent="0" algn="ctr">
              <a:buNone/>
            </a:pPr>
            <a:r>
              <a:rPr lang="en-US" sz="1600" i="1" dirty="0">
                <a:solidFill>
                  <a:srgbClr val="00C9B1"/>
                </a:solidFill>
                <a:latin typeface="Calibri" pitchFamily="34" charset="0"/>
                <a:ea typeface="Calibri" pitchFamily="34" charset="-122"/>
                <a:cs typeface="Calibri" pitchFamily="34" charset="-120"/>
              </a:rPr>
              <a:t>"What happened after the 1st session ended."</a:t>
            </a:r>
            <a:endParaRPr lang="en-US" sz="1600" dirty="0"/>
          </a:p>
        </p:txBody>
      </p:sp>
    </p:spTree>
    <p:extLst>
      <p:ext uri="{BB962C8B-B14F-4D97-AF65-F5344CB8AC3E}">
        <p14:creationId xmlns:p14="http://schemas.microsoft.com/office/powerpoint/2010/main" val="21060283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60E18"/>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Shape 1"/>
          <p:cNvSpPr/>
          <p:nvPr/>
        </p:nvSpPr>
        <p:spPr>
          <a:xfrm>
            <a:off x="411480" y="411480"/>
            <a:ext cx="2194560" cy="256032"/>
          </a:xfrm>
          <a:prstGeom prst="rect">
            <a:avLst/>
          </a:prstGeom>
          <a:solidFill>
            <a:srgbClr val="00C9B1"/>
          </a:solidFill>
          <a:ln w="12700">
            <a:solidFill>
              <a:srgbClr val="00C9B1"/>
            </a:solidFill>
            <a:prstDash val="solid"/>
          </a:ln>
        </p:spPr>
        <p:txBody>
          <a:bodyPr/>
          <a:lstStyle/>
          <a:p>
            <a:endParaRPr lang="en-GB"/>
          </a:p>
        </p:txBody>
      </p:sp>
      <p:sp>
        <p:nvSpPr>
          <p:cNvPr id="4" name="Text 2"/>
          <p:cNvSpPr/>
          <p:nvPr/>
        </p:nvSpPr>
        <p:spPr>
          <a:xfrm>
            <a:off x="411480" y="411480"/>
            <a:ext cx="2194560" cy="256032"/>
          </a:xfrm>
          <a:prstGeom prst="rect">
            <a:avLst/>
          </a:prstGeom>
          <a:noFill/>
          <a:ln/>
        </p:spPr>
        <p:txBody>
          <a:bodyPr wrap="square" lIns="0" tIns="0" rIns="0" bIns="0" rtlCol="0" anchor="ctr"/>
          <a:lstStyle/>
          <a:p>
            <a:pPr marL="0" indent="0" algn="ctr">
              <a:buNone/>
            </a:pPr>
            <a:r>
              <a:rPr lang="en-US" sz="900" b="1" kern="0" spc="300" dirty="0">
                <a:solidFill>
                  <a:srgbClr val="060E18"/>
                </a:solidFill>
                <a:latin typeface="Calibri" pitchFamily="34" charset="0"/>
                <a:ea typeface="Calibri" pitchFamily="34" charset="-122"/>
                <a:cs typeface="Calibri" pitchFamily="34" charset="-120"/>
              </a:rPr>
              <a:t>THE JOURNEY</a:t>
            </a:r>
            <a:endParaRPr lang="en-US" sz="900" dirty="0"/>
          </a:p>
        </p:txBody>
      </p:sp>
      <p:sp>
        <p:nvSpPr>
          <p:cNvPr id="5" name="Text 3"/>
          <p:cNvSpPr/>
          <p:nvPr/>
        </p:nvSpPr>
        <p:spPr>
          <a:xfrm>
            <a:off x="411480" y="804672"/>
            <a:ext cx="8321040" cy="822960"/>
          </a:xfrm>
          <a:prstGeom prst="rect">
            <a:avLst/>
          </a:prstGeom>
          <a:noFill/>
          <a:ln/>
        </p:spPr>
        <p:txBody>
          <a:bodyPr wrap="square" lIns="0" tIns="0" rIns="0" bIns="0"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From Chasm to Bridge</a:t>
            </a:r>
            <a:endParaRPr lang="en-US" sz="3600" dirty="0"/>
          </a:p>
        </p:txBody>
      </p:sp>
      <p:sp>
        <p:nvSpPr>
          <p:cNvPr id="6" name="Shape 4"/>
          <p:cNvSpPr/>
          <p:nvPr/>
        </p:nvSpPr>
        <p:spPr>
          <a:xfrm>
            <a:off x="411480" y="1627632"/>
            <a:ext cx="8321040" cy="36576"/>
          </a:xfrm>
          <a:prstGeom prst="rect">
            <a:avLst/>
          </a:prstGeom>
          <a:solidFill>
            <a:srgbClr val="00C9B1"/>
          </a:solidFill>
          <a:ln w="12700">
            <a:solidFill>
              <a:srgbClr val="00C9B1"/>
            </a:solidFill>
            <a:prstDash val="solid"/>
          </a:ln>
        </p:spPr>
        <p:txBody>
          <a:bodyPr/>
          <a:lstStyle/>
          <a:p>
            <a:endParaRPr lang="en-GB"/>
          </a:p>
        </p:txBody>
      </p:sp>
      <p:sp>
        <p:nvSpPr>
          <p:cNvPr id="7" name="Shape 5"/>
          <p:cNvSpPr/>
          <p:nvPr/>
        </p:nvSpPr>
        <p:spPr>
          <a:xfrm>
            <a:off x="411480" y="1783080"/>
            <a:ext cx="8366760" cy="2286000"/>
          </a:xfrm>
          <a:prstGeom prst="rect">
            <a:avLst/>
          </a:prstGeom>
          <a:solidFill>
            <a:srgbClr val="0A1828"/>
          </a:solidFill>
          <a:ln w="12700">
            <a:solidFill>
              <a:srgbClr val="1A3A5C"/>
            </a:solidFill>
            <a:prstDash val="solid"/>
          </a:ln>
        </p:spPr>
        <p:txBody>
          <a:bodyPr/>
          <a:lstStyle/>
          <a:p>
            <a:endParaRPr lang="en-GB"/>
          </a:p>
        </p:txBody>
      </p:sp>
      <p:pic>
        <p:nvPicPr>
          <p:cNvPr id="8" name="Image 0" descr="/home/claude/chasm.png"/>
          <p:cNvPicPr>
            <a:picLocks noChangeAspect="1"/>
          </p:cNvPicPr>
          <p:nvPr/>
        </p:nvPicPr>
        <p:blipFill>
          <a:blip r:embed="rId3"/>
          <a:stretch>
            <a:fillRect/>
          </a:stretch>
        </p:blipFill>
        <p:spPr>
          <a:xfrm>
            <a:off x="502920" y="1874520"/>
            <a:ext cx="2011680" cy="2057400"/>
          </a:xfrm>
          <a:prstGeom prst="rect">
            <a:avLst/>
          </a:prstGeom>
        </p:spPr>
      </p:pic>
      <p:sp>
        <p:nvSpPr>
          <p:cNvPr id="9" name="Text 6"/>
          <p:cNvSpPr/>
          <p:nvPr/>
        </p:nvSpPr>
        <p:spPr>
          <a:xfrm>
            <a:off x="2651760" y="1920240"/>
            <a:ext cx="6035040" cy="347472"/>
          </a:xfrm>
          <a:prstGeom prst="rect">
            <a:avLst/>
          </a:prstGeom>
          <a:noFill/>
          <a:ln/>
        </p:spPr>
        <p:txBody>
          <a:bodyPr wrap="square" lIns="0" tIns="0" rIns="0" bIns="0" rtlCol="0" anchor="ctr"/>
          <a:lstStyle/>
          <a:p>
            <a:pPr marL="0" indent="0">
              <a:buNone/>
            </a:pPr>
            <a:r>
              <a:rPr lang="en-US" sz="1500" b="1" dirty="0">
                <a:solidFill>
                  <a:srgbClr val="FFFFFF"/>
                </a:solidFill>
                <a:latin typeface="Calibri" pitchFamily="34" charset="0"/>
                <a:ea typeface="Calibri" pitchFamily="34" charset="-122"/>
                <a:cs typeface="Calibri" pitchFamily="34" charset="-120"/>
              </a:rPr>
              <a:t>The Python Chasm</a:t>
            </a:r>
            <a:endParaRPr lang="en-US" sz="1500" dirty="0"/>
          </a:p>
        </p:txBody>
      </p:sp>
      <p:sp>
        <p:nvSpPr>
          <p:cNvPr id="10" name="Text 7"/>
          <p:cNvSpPr/>
          <p:nvPr/>
        </p:nvSpPr>
        <p:spPr>
          <a:xfrm>
            <a:off x="2651760" y="2331720"/>
            <a:ext cx="6035040" cy="1600200"/>
          </a:xfrm>
          <a:prstGeom prst="rect">
            <a:avLst/>
          </a:prstGeom>
          <a:noFill/>
          <a:ln/>
        </p:spPr>
        <p:txBody>
          <a:bodyPr wrap="square" lIns="0" tIns="0" rIns="0" bIns="0" rtlCol="0" anchor="ctr"/>
          <a:lstStyle/>
          <a:p>
            <a:pPr marL="0" indent="0">
              <a:buNone/>
            </a:pPr>
            <a:r>
              <a:rPr lang="en-US" sz="1200" dirty="0">
                <a:solidFill>
                  <a:srgbClr val="C8D8E8"/>
                </a:solidFill>
                <a:latin typeface="Calibri" pitchFamily="34" charset="0"/>
                <a:ea typeface="Calibri" pitchFamily="34" charset="-122"/>
                <a:cs typeface="Calibri" pitchFamily="34" charset="-120"/>
              </a:rPr>
              <a:t>Now when a child stands at the edge of the Python chasm - looking across it, wondering how on earth they're going to get to the other side - they'll have a bridge.</a:t>
            </a:r>
            <a:endParaRPr lang="en-US" sz="1200" dirty="0"/>
          </a:p>
          <a:p>
            <a:pPr marL="0" indent="0">
              <a:buNone/>
            </a:pPr>
            <a:endParaRPr lang="en-US" sz="1200" dirty="0"/>
          </a:p>
          <a:p>
            <a:pPr marL="0" indent="0">
              <a:buNone/>
            </a:pPr>
            <a:r>
              <a:rPr lang="en-US" sz="1200" dirty="0">
                <a:solidFill>
                  <a:srgbClr val="C8D8E8"/>
                </a:solidFill>
                <a:latin typeface="Calibri" pitchFamily="34" charset="0"/>
                <a:ea typeface="Calibri" pitchFamily="34" charset="-122"/>
                <a:cs typeface="Calibri" pitchFamily="34" charset="-120"/>
              </a:rPr>
              <a:t>Not a helicopter. Not a shortcut. A bridge. They still have to cross, they still have to learn. But now they have something solid under their feet while they find their way.</a:t>
            </a:r>
            <a:endParaRPr lang="en-US" sz="1200" dirty="0"/>
          </a:p>
        </p:txBody>
      </p:sp>
      <p:sp>
        <p:nvSpPr>
          <p:cNvPr id="11" name="Shape 8"/>
          <p:cNvSpPr/>
          <p:nvPr/>
        </p:nvSpPr>
        <p:spPr>
          <a:xfrm>
            <a:off x="411480" y="4160520"/>
            <a:ext cx="8366760" cy="438912"/>
          </a:xfrm>
          <a:prstGeom prst="rect">
            <a:avLst/>
          </a:prstGeom>
          <a:solidFill>
            <a:srgbClr val="00C9B1"/>
          </a:solidFill>
          <a:ln w="12700">
            <a:solidFill>
              <a:srgbClr val="00C9B1"/>
            </a:solidFill>
            <a:prstDash val="solid"/>
          </a:ln>
        </p:spPr>
        <p:txBody>
          <a:bodyPr/>
          <a:lstStyle/>
          <a:p>
            <a:endParaRPr lang="en-GB" dirty="0"/>
          </a:p>
        </p:txBody>
      </p:sp>
      <p:sp>
        <p:nvSpPr>
          <p:cNvPr id="12" name="Text 9"/>
          <p:cNvSpPr/>
          <p:nvPr/>
        </p:nvSpPr>
        <p:spPr>
          <a:xfrm>
            <a:off x="411480" y="4160520"/>
            <a:ext cx="8366760" cy="438912"/>
          </a:xfrm>
          <a:prstGeom prst="rect">
            <a:avLst/>
          </a:prstGeom>
          <a:noFill/>
          <a:ln/>
        </p:spPr>
        <p:txBody>
          <a:bodyPr wrap="square" lIns="0" tIns="0" rIns="0" bIns="0" rtlCol="0" anchor="ctr"/>
          <a:lstStyle/>
          <a:p>
            <a:pPr marL="0" indent="0" algn="ctr">
              <a:buNone/>
            </a:pPr>
            <a:r>
              <a:rPr lang="en-US" sz="1600" b="1" dirty="0">
                <a:solidFill>
                  <a:srgbClr val="060E18"/>
                </a:solidFill>
                <a:latin typeface="Calibri" pitchFamily="34" charset="0"/>
                <a:ea typeface="Calibri" pitchFamily="34" charset="-122"/>
                <a:cs typeface="Calibri" pitchFamily="34" charset="-120"/>
              </a:rPr>
              <a:t>I’ve shown what you can do with one prompt in one session…</a:t>
            </a:r>
            <a:endParaRPr lang="en-US" sz="1600" dirty="0"/>
          </a:p>
        </p:txBody>
      </p:sp>
      <p:sp>
        <p:nvSpPr>
          <p:cNvPr id="13" name="Text 10"/>
          <p:cNvSpPr/>
          <p:nvPr/>
        </p:nvSpPr>
        <p:spPr>
          <a:xfrm>
            <a:off x="411480" y="4645152"/>
            <a:ext cx="8366760" cy="256032"/>
          </a:xfrm>
          <a:prstGeom prst="rect">
            <a:avLst/>
          </a:prstGeom>
          <a:noFill/>
          <a:ln/>
        </p:spPr>
        <p:txBody>
          <a:bodyPr wrap="square" lIns="0" tIns="0" rIns="0" bIns="0" rtlCol="0" anchor="ctr"/>
          <a:lstStyle/>
          <a:p>
            <a:pPr marL="0" indent="0" algn="ctr">
              <a:buNone/>
            </a:pPr>
            <a:r>
              <a:rPr lang="en-US" sz="1200" i="1" dirty="0">
                <a:solidFill>
                  <a:srgbClr val="C8D8E8"/>
                </a:solidFill>
                <a:latin typeface="Calibri" pitchFamily="34" charset="0"/>
                <a:ea typeface="Calibri" pitchFamily="34" charset="-122"/>
                <a:cs typeface="Calibri" pitchFamily="34" charset="-120"/>
              </a:rPr>
              <a:t>What problem do YOU have that's been sitting in your head, half-formed, waiting for the right moment?</a:t>
            </a:r>
            <a:endParaRPr lang="en-US" sz="1200" dirty="0"/>
          </a:p>
        </p:txBody>
      </p:sp>
    </p:spTree>
    <p:extLst>
      <p:ext uri="{BB962C8B-B14F-4D97-AF65-F5344CB8AC3E}">
        <p14:creationId xmlns:p14="http://schemas.microsoft.com/office/powerpoint/2010/main" val="7078810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60E18"/>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Shape 1"/>
          <p:cNvSpPr/>
          <p:nvPr/>
        </p:nvSpPr>
        <p:spPr>
          <a:xfrm>
            <a:off x="5303520" y="-457200"/>
            <a:ext cx="4114800" cy="4114800"/>
          </a:xfrm>
          <a:prstGeom prst="ellipse">
            <a:avLst/>
          </a:prstGeom>
          <a:ln w="25400">
            <a:solidFill>
              <a:srgbClr val="0D2840"/>
            </a:solidFill>
            <a:prstDash val="solid"/>
          </a:ln>
        </p:spPr>
        <p:txBody>
          <a:bodyPr/>
          <a:lstStyle/>
          <a:p>
            <a:endParaRPr lang="en-GB"/>
          </a:p>
        </p:txBody>
      </p:sp>
      <p:sp>
        <p:nvSpPr>
          <p:cNvPr id="4" name="Text 2"/>
          <p:cNvSpPr/>
          <p:nvPr/>
        </p:nvSpPr>
        <p:spPr>
          <a:xfrm>
            <a:off x="502920" y="548640"/>
            <a:ext cx="3657600" cy="292608"/>
          </a:xfrm>
          <a:prstGeom prst="rect">
            <a:avLst/>
          </a:prstGeom>
          <a:noFill/>
          <a:ln/>
        </p:spPr>
        <p:txBody>
          <a:bodyPr wrap="square" lIns="0" tIns="0" rIns="0" bIns="0" rtlCol="0" anchor="ctr"/>
          <a:lstStyle/>
          <a:p>
            <a:pPr marL="0" indent="0">
              <a:buNone/>
            </a:pPr>
            <a:r>
              <a:rPr lang="en-US" sz="1100" b="1" kern="0" spc="500" dirty="0">
                <a:solidFill>
                  <a:srgbClr val="00C9B1"/>
                </a:solidFill>
                <a:latin typeface="Calibri" pitchFamily="34" charset="0"/>
                <a:ea typeface="Calibri" pitchFamily="34" charset="-122"/>
                <a:cs typeface="Calibri" pitchFamily="34" charset="-120"/>
              </a:rPr>
              <a:t>THANK YOU</a:t>
            </a:r>
            <a:endParaRPr lang="en-US" sz="1100" dirty="0"/>
          </a:p>
        </p:txBody>
      </p:sp>
      <p:sp>
        <p:nvSpPr>
          <p:cNvPr id="5" name="Text 3"/>
          <p:cNvSpPr/>
          <p:nvPr/>
        </p:nvSpPr>
        <p:spPr>
          <a:xfrm>
            <a:off x="502920" y="960120"/>
            <a:ext cx="4572000" cy="1005840"/>
          </a:xfrm>
          <a:prstGeom prst="rect">
            <a:avLst/>
          </a:prstGeom>
          <a:noFill/>
          <a:ln/>
        </p:spPr>
        <p:txBody>
          <a:bodyPr wrap="square" lIns="0" tIns="0" rIns="0" bIns="0" rtlCol="0" anchor="ctr"/>
          <a:lstStyle/>
          <a:p>
            <a:pPr marL="0" indent="0">
              <a:buNone/>
            </a:pPr>
            <a:r>
              <a:rPr lang="en-US" sz="5200" b="1" dirty="0">
                <a:solidFill>
                  <a:srgbClr val="FFFFFF"/>
                </a:solidFill>
                <a:latin typeface="Calibri" pitchFamily="34" charset="0"/>
                <a:ea typeface="Calibri" pitchFamily="34" charset="-122"/>
                <a:cs typeface="Calibri" pitchFamily="34" charset="-120"/>
              </a:rPr>
              <a:t>Questions?</a:t>
            </a:r>
            <a:endParaRPr lang="en-US" sz="5200" dirty="0"/>
          </a:p>
        </p:txBody>
      </p:sp>
      <p:sp>
        <p:nvSpPr>
          <p:cNvPr id="6" name="Shape 4"/>
          <p:cNvSpPr/>
          <p:nvPr/>
        </p:nvSpPr>
        <p:spPr>
          <a:xfrm>
            <a:off x="502920" y="1993392"/>
            <a:ext cx="2011680" cy="45720"/>
          </a:xfrm>
          <a:prstGeom prst="rect">
            <a:avLst/>
          </a:prstGeom>
          <a:solidFill>
            <a:srgbClr val="00C9B1"/>
          </a:solidFill>
          <a:ln w="12700">
            <a:solidFill>
              <a:srgbClr val="00C9B1"/>
            </a:solidFill>
            <a:prstDash val="solid"/>
          </a:ln>
        </p:spPr>
        <p:txBody>
          <a:bodyPr/>
          <a:lstStyle/>
          <a:p>
            <a:endParaRPr lang="en-GB"/>
          </a:p>
        </p:txBody>
      </p:sp>
      <p:sp>
        <p:nvSpPr>
          <p:cNvPr id="7" name="Text 5"/>
          <p:cNvSpPr/>
          <p:nvPr/>
        </p:nvSpPr>
        <p:spPr>
          <a:xfrm>
            <a:off x="502920" y="2176272"/>
            <a:ext cx="3657600" cy="384048"/>
          </a:xfrm>
          <a:prstGeom prst="rect">
            <a:avLst/>
          </a:prstGeom>
          <a:noFill/>
          <a:ln/>
        </p:spPr>
        <p:txBody>
          <a:bodyPr wrap="square" lIns="0" tIns="0" rIns="0" bIns="0" rtlCol="0" anchor="ctr"/>
          <a:lstStyle/>
          <a:p>
            <a:pPr marL="0" indent="0">
              <a:buNone/>
            </a:pPr>
            <a:r>
              <a:rPr lang="en-US" sz="1800" b="1" dirty="0">
                <a:solidFill>
                  <a:srgbClr val="FFFFFF"/>
                </a:solidFill>
                <a:latin typeface="Calibri" pitchFamily="34" charset="0"/>
                <a:ea typeface="Calibri" pitchFamily="34" charset="-122"/>
                <a:cs typeface="Calibri" pitchFamily="34" charset="-120"/>
              </a:rPr>
              <a:t>Chris Lewis</a:t>
            </a:r>
            <a:endParaRPr lang="en-US" sz="1800" dirty="0"/>
          </a:p>
        </p:txBody>
      </p:sp>
      <p:sp>
        <p:nvSpPr>
          <p:cNvPr id="8" name="Text 6"/>
          <p:cNvSpPr/>
          <p:nvPr/>
        </p:nvSpPr>
        <p:spPr>
          <a:xfrm>
            <a:off x="502920" y="2788920"/>
            <a:ext cx="3657600" cy="292608"/>
          </a:xfrm>
          <a:prstGeom prst="rect">
            <a:avLst/>
          </a:prstGeom>
          <a:noFill/>
          <a:ln/>
        </p:spPr>
        <p:txBody>
          <a:bodyPr wrap="square" lIns="0" tIns="0" rIns="0" bIns="0" rtlCol="0" anchor="ctr"/>
          <a:lstStyle/>
          <a:p>
            <a:pPr marL="0" indent="0">
              <a:buNone/>
            </a:pPr>
            <a:r>
              <a:rPr lang="en-US" sz="1400" dirty="0">
                <a:solidFill>
                  <a:srgbClr val="00C9B1"/>
                </a:solidFill>
                <a:latin typeface="Calibri" pitchFamily="34" charset="0"/>
                <a:ea typeface="Calibri" pitchFamily="34" charset="-122"/>
                <a:cs typeface="Calibri" pitchFamily="34" charset="-120"/>
              </a:rPr>
              <a:t>github.com/thechrislewis</a:t>
            </a:r>
            <a:endParaRPr lang="en-US" sz="1400" dirty="0"/>
          </a:p>
        </p:txBody>
      </p:sp>
      <p:sp>
        <p:nvSpPr>
          <p:cNvPr id="9" name="Text 7"/>
          <p:cNvSpPr/>
          <p:nvPr/>
        </p:nvSpPr>
        <p:spPr>
          <a:xfrm>
            <a:off x="502920" y="3127248"/>
            <a:ext cx="3657600" cy="292608"/>
          </a:xfrm>
          <a:prstGeom prst="rect">
            <a:avLst/>
          </a:prstGeom>
          <a:noFill/>
          <a:ln/>
        </p:spPr>
        <p:txBody>
          <a:bodyPr wrap="square" lIns="0" tIns="0" rIns="0" bIns="0" rtlCol="0" anchor="ctr"/>
          <a:lstStyle/>
          <a:p>
            <a:pPr marL="0" indent="0">
              <a:buNone/>
            </a:pPr>
            <a:r>
              <a:rPr lang="en-US" sz="1400" dirty="0">
                <a:solidFill>
                  <a:srgbClr val="C8D8E8"/>
                </a:solidFill>
                <a:latin typeface="Calibri" pitchFamily="34" charset="0"/>
                <a:ea typeface="Calibri" pitchFamily="34" charset="-122"/>
                <a:cs typeface="Calibri" pitchFamily="34" charset="-120"/>
              </a:rPr>
              <a:t>linkedin.com/in/chrislewis64</a:t>
            </a:r>
            <a:endParaRPr lang="en-US" sz="1400" dirty="0"/>
          </a:p>
        </p:txBody>
      </p:sp>
      <p:pic>
        <p:nvPicPr>
          <p:cNvPr id="10" name="Image 0" descr="/home/claude/qrcode.png"/>
          <p:cNvPicPr>
            <a:picLocks noChangeAspect="1"/>
          </p:cNvPicPr>
          <p:nvPr/>
        </p:nvPicPr>
        <p:blipFill>
          <a:blip r:embed="rId3"/>
          <a:stretch>
            <a:fillRect/>
          </a:stretch>
        </p:blipFill>
        <p:spPr>
          <a:xfrm>
            <a:off x="5760720" y="1097280"/>
            <a:ext cx="2743200" cy="2743200"/>
          </a:xfrm>
          <a:prstGeom prst="rect">
            <a:avLst/>
          </a:prstGeom>
        </p:spPr>
      </p:pic>
      <p:sp>
        <p:nvSpPr>
          <p:cNvPr id="11" name="Text 8"/>
          <p:cNvSpPr/>
          <p:nvPr/>
        </p:nvSpPr>
        <p:spPr>
          <a:xfrm>
            <a:off x="5486400" y="3886200"/>
            <a:ext cx="3291840" cy="274320"/>
          </a:xfrm>
          <a:prstGeom prst="rect">
            <a:avLst/>
          </a:prstGeom>
          <a:noFill/>
          <a:ln/>
        </p:spPr>
        <p:txBody>
          <a:bodyPr wrap="square" lIns="0" tIns="0" rIns="0" bIns="0" rtlCol="0" anchor="ctr"/>
          <a:lstStyle/>
          <a:p>
            <a:pPr marL="0" indent="0" algn="ctr">
              <a:buNone/>
            </a:pPr>
            <a:r>
              <a:rPr lang="en-US" sz="1000" dirty="0">
                <a:solidFill>
                  <a:srgbClr val="607B8B"/>
                </a:solidFill>
                <a:latin typeface="Calibri" pitchFamily="34" charset="0"/>
                <a:ea typeface="Calibri" pitchFamily="34" charset="-122"/>
                <a:cs typeface="Calibri" pitchFamily="34" charset="-120"/>
              </a:rPr>
              <a:t>Scan to download LLCodeBridge</a:t>
            </a:r>
            <a:endParaRPr lang="en-US" sz="1000" dirty="0"/>
          </a:p>
        </p:txBody>
      </p:sp>
    </p:spTree>
    <p:extLst>
      <p:ext uri="{BB962C8B-B14F-4D97-AF65-F5344CB8AC3E}">
        <p14:creationId xmlns:p14="http://schemas.microsoft.com/office/powerpoint/2010/main" val="1308299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60E18"/>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Text 1"/>
          <p:cNvSpPr/>
          <p:nvPr/>
        </p:nvSpPr>
        <p:spPr>
          <a:xfrm>
            <a:off x="411480" y="411480"/>
            <a:ext cx="2560320" cy="256032"/>
          </a:xfrm>
          <a:prstGeom prst="rect">
            <a:avLst/>
          </a:prstGeom>
          <a:noFill/>
          <a:ln/>
        </p:spPr>
        <p:txBody>
          <a:bodyPr wrap="square" lIns="0" tIns="0" rIns="0" bIns="0" rtlCol="0" anchor="ctr"/>
          <a:lstStyle/>
          <a:p>
            <a:pPr marL="0" indent="0">
              <a:buNone/>
            </a:pPr>
            <a:r>
              <a:rPr lang="en-US" sz="900" b="1" kern="0" spc="300" dirty="0">
                <a:solidFill>
                  <a:srgbClr val="00C9B1"/>
                </a:solidFill>
                <a:latin typeface="Calibri" pitchFamily="34" charset="0"/>
                <a:ea typeface="Calibri" pitchFamily="34" charset="-122"/>
                <a:cs typeface="Calibri" pitchFamily="34" charset="-120"/>
              </a:rPr>
              <a:t>CREDENTIALS</a:t>
            </a:r>
            <a:endParaRPr lang="en-US" sz="900" dirty="0"/>
          </a:p>
        </p:txBody>
      </p:sp>
      <p:sp>
        <p:nvSpPr>
          <p:cNvPr id="4" name="Text 2"/>
          <p:cNvSpPr/>
          <p:nvPr/>
        </p:nvSpPr>
        <p:spPr>
          <a:xfrm>
            <a:off x="411480" y="749808"/>
            <a:ext cx="4572000" cy="274320"/>
          </a:xfrm>
          <a:prstGeom prst="rect">
            <a:avLst/>
          </a:prstGeom>
          <a:noFill/>
          <a:ln/>
        </p:spPr>
        <p:txBody>
          <a:bodyPr wrap="square" lIns="0" tIns="0" rIns="0" bIns="0" rtlCol="0" anchor="ctr"/>
          <a:lstStyle/>
          <a:p>
            <a:pPr marL="0" indent="0">
              <a:buNone/>
            </a:pPr>
            <a:r>
              <a:rPr lang="en-US" sz="1300" i="1" dirty="0">
                <a:solidFill>
                  <a:srgbClr val="607B8B"/>
                </a:solidFill>
                <a:latin typeface="Calibri" pitchFamily="34" charset="0"/>
                <a:ea typeface="Calibri" pitchFamily="34" charset="-122"/>
                <a:cs typeface="Calibri" pitchFamily="34" charset="-120"/>
              </a:rPr>
              <a:t>(yes, I really did build an escape room)</a:t>
            </a:r>
            <a:endParaRPr lang="en-US" sz="1300" dirty="0"/>
          </a:p>
        </p:txBody>
      </p:sp>
      <p:sp>
        <p:nvSpPr>
          <p:cNvPr id="5" name="Text 3"/>
          <p:cNvSpPr/>
          <p:nvPr/>
        </p:nvSpPr>
        <p:spPr>
          <a:xfrm>
            <a:off x="411480" y="1078992"/>
            <a:ext cx="4114800" cy="640080"/>
          </a:xfrm>
          <a:prstGeom prst="rect">
            <a:avLst/>
          </a:prstGeom>
          <a:noFill/>
          <a:ln/>
        </p:spPr>
        <p:txBody>
          <a:bodyPr wrap="square" lIns="0" tIns="0" rIns="0" bIns="0" rtlCol="0" anchor="ctr"/>
          <a:lstStyle/>
          <a:p>
            <a:pPr marL="0" indent="0">
              <a:buNone/>
            </a:pPr>
            <a:r>
              <a:rPr lang="en-US" sz="3200" b="1" dirty="0">
                <a:solidFill>
                  <a:srgbClr val="FFFFFF"/>
                </a:solidFill>
                <a:latin typeface="Calibri" pitchFamily="34" charset="0"/>
                <a:ea typeface="Calibri" pitchFamily="34" charset="-122"/>
                <a:cs typeface="Calibri" pitchFamily="34" charset="-120"/>
              </a:rPr>
              <a:t>Chris Lewis</a:t>
            </a:r>
            <a:endParaRPr lang="en-US" sz="3200" dirty="0"/>
          </a:p>
        </p:txBody>
      </p:sp>
      <p:sp>
        <p:nvSpPr>
          <p:cNvPr id="6" name="Shape 4"/>
          <p:cNvSpPr/>
          <p:nvPr/>
        </p:nvSpPr>
        <p:spPr>
          <a:xfrm>
            <a:off x="411480" y="1719072"/>
            <a:ext cx="1645920" cy="45720"/>
          </a:xfrm>
          <a:prstGeom prst="rect">
            <a:avLst/>
          </a:prstGeom>
          <a:solidFill>
            <a:srgbClr val="00C9B1"/>
          </a:solidFill>
          <a:ln w="12700">
            <a:solidFill>
              <a:srgbClr val="00C9B1"/>
            </a:solidFill>
            <a:prstDash val="solid"/>
          </a:ln>
        </p:spPr>
        <p:txBody>
          <a:bodyPr/>
          <a:lstStyle/>
          <a:p>
            <a:endParaRPr lang="en-GB"/>
          </a:p>
        </p:txBody>
      </p:sp>
      <p:sp>
        <p:nvSpPr>
          <p:cNvPr id="7" name="Shape 5"/>
          <p:cNvSpPr/>
          <p:nvPr/>
        </p:nvSpPr>
        <p:spPr>
          <a:xfrm>
            <a:off x="411480" y="1920240"/>
            <a:ext cx="4114800" cy="859536"/>
          </a:xfrm>
          <a:prstGeom prst="rect">
            <a:avLst/>
          </a:prstGeom>
          <a:solidFill>
            <a:srgbClr val="0A1828"/>
          </a:solidFill>
          <a:ln w="12700">
            <a:solidFill>
              <a:srgbClr val="1A3A5C"/>
            </a:solidFill>
            <a:prstDash val="solid"/>
          </a:ln>
        </p:spPr>
        <p:txBody>
          <a:bodyPr/>
          <a:lstStyle/>
          <a:p>
            <a:endParaRPr lang="en-GB"/>
          </a:p>
        </p:txBody>
      </p:sp>
      <p:sp>
        <p:nvSpPr>
          <p:cNvPr id="8" name="Shape 6"/>
          <p:cNvSpPr/>
          <p:nvPr/>
        </p:nvSpPr>
        <p:spPr>
          <a:xfrm>
            <a:off x="411480" y="1920240"/>
            <a:ext cx="1005840" cy="859536"/>
          </a:xfrm>
          <a:prstGeom prst="rect">
            <a:avLst/>
          </a:prstGeom>
          <a:solidFill>
            <a:srgbClr val="0D2840"/>
          </a:solidFill>
          <a:ln w="12700">
            <a:solidFill>
              <a:srgbClr val="1A3A5C"/>
            </a:solidFill>
            <a:prstDash val="solid"/>
          </a:ln>
        </p:spPr>
        <p:txBody>
          <a:bodyPr/>
          <a:lstStyle/>
          <a:p>
            <a:endParaRPr lang="en-GB"/>
          </a:p>
        </p:txBody>
      </p:sp>
      <p:sp>
        <p:nvSpPr>
          <p:cNvPr id="9" name="Text 7"/>
          <p:cNvSpPr/>
          <p:nvPr/>
        </p:nvSpPr>
        <p:spPr>
          <a:xfrm>
            <a:off x="411480" y="1920240"/>
            <a:ext cx="1005840" cy="859536"/>
          </a:xfrm>
          <a:prstGeom prst="rect">
            <a:avLst/>
          </a:prstGeom>
          <a:noFill/>
          <a:ln/>
        </p:spPr>
        <p:txBody>
          <a:bodyPr wrap="square" lIns="0" tIns="0" rIns="0" bIns="0" rtlCol="0" anchor="ctr"/>
          <a:lstStyle/>
          <a:p>
            <a:pPr marL="0" indent="0" algn="ctr">
              <a:buNone/>
            </a:pPr>
            <a:r>
              <a:rPr lang="en-US" sz="1800" b="1" dirty="0">
                <a:solidFill>
                  <a:srgbClr val="00C9B1"/>
                </a:solidFill>
                <a:latin typeface="Calibri" pitchFamily="34" charset="0"/>
                <a:ea typeface="Calibri" pitchFamily="34" charset="-122"/>
                <a:cs typeface="Calibri" pitchFamily="34" charset="-120"/>
              </a:rPr>
              <a:t>40+</a:t>
            </a:r>
            <a:endParaRPr lang="en-US" sz="1800" dirty="0"/>
          </a:p>
          <a:p>
            <a:pPr marL="0" indent="0" algn="ctr">
              <a:buNone/>
            </a:pPr>
            <a:r>
              <a:rPr lang="en-US" sz="1800" b="1" dirty="0">
                <a:solidFill>
                  <a:srgbClr val="00C9B1"/>
                </a:solidFill>
                <a:latin typeface="Calibri" pitchFamily="34" charset="0"/>
                <a:ea typeface="Calibri" pitchFamily="34" charset="-122"/>
                <a:cs typeface="Calibri" pitchFamily="34" charset="-120"/>
              </a:rPr>
              <a:t>Years</a:t>
            </a:r>
            <a:endParaRPr lang="en-US" sz="1800" dirty="0"/>
          </a:p>
        </p:txBody>
      </p:sp>
      <p:sp>
        <p:nvSpPr>
          <p:cNvPr id="10" name="Text 8"/>
          <p:cNvSpPr/>
          <p:nvPr/>
        </p:nvSpPr>
        <p:spPr>
          <a:xfrm>
            <a:off x="1508760" y="2011680"/>
            <a:ext cx="2926080" cy="676656"/>
          </a:xfrm>
          <a:prstGeom prst="rect">
            <a:avLst/>
          </a:prstGeom>
          <a:noFill/>
          <a:ln/>
        </p:spPr>
        <p:txBody>
          <a:bodyPr wrap="square" lIns="0" tIns="0" rIns="0" bIns="0" rtlCol="0" anchor="ctr"/>
          <a:lstStyle/>
          <a:p>
            <a:pPr marL="0" indent="0">
              <a:buNone/>
            </a:pPr>
            <a:r>
              <a:rPr lang="en-US" sz="1150" dirty="0">
                <a:solidFill>
                  <a:srgbClr val="C8D8E8"/>
                </a:solidFill>
                <a:latin typeface="Calibri" pitchFamily="34" charset="0"/>
                <a:ea typeface="Calibri" pitchFamily="34" charset="-122"/>
                <a:cs typeface="Calibri" pitchFamily="34" charset="-120"/>
              </a:rPr>
              <a:t>Electronics, Computing, Networking,</a:t>
            </a:r>
            <a:endParaRPr lang="en-US" sz="1150" dirty="0"/>
          </a:p>
          <a:p>
            <a:pPr marL="0" indent="0">
              <a:buNone/>
            </a:pPr>
            <a:r>
              <a:rPr lang="en-US" sz="1150" dirty="0">
                <a:solidFill>
                  <a:srgbClr val="C8D8E8"/>
                </a:solidFill>
                <a:latin typeface="Calibri" pitchFamily="34" charset="0"/>
                <a:ea typeface="Calibri" pitchFamily="34" charset="-122"/>
                <a:cs typeface="Calibri" pitchFamily="34" charset="-120"/>
              </a:rPr>
              <a:t>Cyber &amp; Systems Analysis</a:t>
            </a:r>
            <a:endParaRPr lang="en-US" sz="1150" dirty="0"/>
          </a:p>
        </p:txBody>
      </p:sp>
      <p:sp>
        <p:nvSpPr>
          <p:cNvPr id="11" name="Shape 9"/>
          <p:cNvSpPr/>
          <p:nvPr/>
        </p:nvSpPr>
        <p:spPr>
          <a:xfrm>
            <a:off x="411480" y="2907792"/>
            <a:ext cx="4114800" cy="859536"/>
          </a:xfrm>
          <a:prstGeom prst="rect">
            <a:avLst/>
          </a:prstGeom>
          <a:solidFill>
            <a:srgbClr val="0A1828"/>
          </a:solidFill>
          <a:ln w="12700">
            <a:solidFill>
              <a:srgbClr val="1A3A5C"/>
            </a:solidFill>
            <a:prstDash val="solid"/>
          </a:ln>
        </p:spPr>
        <p:txBody>
          <a:bodyPr/>
          <a:lstStyle/>
          <a:p>
            <a:endParaRPr lang="en-GB"/>
          </a:p>
        </p:txBody>
      </p:sp>
      <p:sp>
        <p:nvSpPr>
          <p:cNvPr id="12" name="Shape 10"/>
          <p:cNvSpPr/>
          <p:nvPr/>
        </p:nvSpPr>
        <p:spPr>
          <a:xfrm>
            <a:off x="411480" y="2907792"/>
            <a:ext cx="1005840" cy="859536"/>
          </a:xfrm>
          <a:prstGeom prst="rect">
            <a:avLst/>
          </a:prstGeom>
          <a:solidFill>
            <a:srgbClr val="0D2840"/>
          </a:solidFill>
          <a:ln w="12700">
            <a:solidFill>
              <a:srgbClr val="1A3A5C"/>
            </a:solidFill>
            <a:prstDash val="solid"/>
          </a:ln>
        </p:spPr>
        <p:txBody>
          <a:bodyPr/>
          <a:lstStyle/>
          <a:p>
            <a:endParaRPr lang="en-GB"/>
          </a:p>
        </p:txBody>
      </p:sp>
      <p:sp>
        <p:nvSpPr>
          <p:cNvPr id="13" name="Text 11"/>
          <p:cNvSpPr/>
          <p:nvPr/>
        </p:nvSpPr>
        <p:spPr>
          <a:xfrm>
            <a:off x="411480" y="2907792"/>
            <a:ext cx="1005840" cy="859536"/>
          </a:xfrm>
          <a:prstGeom prst="rect">
            <a:avLst/>
          </a:prstGeom>
          <a:noFill/>
          <a:ln/>
        </p:spPr>
        <p:txBody>
          <a:bodyPr wrap="square" lIns="0" tIns="0" rIns="0" bIns="0" rtlCol="0" anchor="ctr"/>
          <a:lstStyle/>
          <a:p>
            <a:pPr marL="0" indent="0" algn="ctr">
              <a:buNone/>
            </a:pPr>
            <a:r>
              <a:rPr lang="en-US" sz="1800" b="1" dirty="0">
                <a:solidFill>
                  <a:srgbClr val="00C9B1"/>
                </a:solidFill>
                <a:latin typeface="Calibri" pitchFamily="34" charset="0"/>
                <a:ea typeface="Calibri" pitchFamily="34" charset="-122"/>
                <a:cs typeface="Calibri" pitchFamily="34" charset="-120"/>
              </a:rPr>
              <a:t>UK Gov</a:t>
            </a:r>
            <a:endParaRPr lang="en-US" sz="1800" dirty="0"/>
          </a:p>
        </p:txBody>
      </p:sp>
      <p:sp>
        <p:nvSpPr>
          <p:cNvPr id="14" name="Text 12"/>
          <p:cNvSpPr/>
          <p:nvPr/>
        </p:nvSpPr>
        <p:spPr>
          <a:xfrm>
            <a:off x="1508760" y="2999232"/>
            <a:ext cx="2926080" cy="676656"/>
          </a:xfrm>
          <a:prstGeom prst="rect">
            <a:avLst/>
          </a:prstGeom>
          <a:noFill/>
          <a:ln/>
        </p:spPr>
        <p:txBody>
          <a:bodyPr wrap="square" lIns="0" tIns="0" rIns="0" bIns="0" rtlCol="0" anchor="ctr"/>
          <a:lstStyle/>
          <a:p>
            <a:pPr marL="0" indent="0">
              <a:buNone/>
            </a:pPr>
            <a:r>
              <a:rPr lang="en-US" sz="1150" dirty="0">
                <a:solidFill>
                  <a:srgbClr val="C8D8E8"/>
                </a:solidFill>
                <a:latin typeface="Calibri" pitchFamily="34" charset="0"/>
                <a:ea typeface="Calibri" pitchFamily="34" charset="-122"/>
                <a:cs typeface="Calibri" pitchFamily="34" charset="-120"/>
              </a:rPr>
              <a:t>Systems Engineer →</a:t>
            </a:r>
            <a:endParaRPr lang="en-US" sz="1150" dirty="0"/>
          </a:p>
          <a:p>
            <a:pPr marL="0" indent="0">
              <a:buNone/>
            </a:pPr>
            <a:r>
              <a:rPr lang="en-US" sz="1150" dirty="0">
                <a:solidFill>
                  <a:srgbClr val="C8D8E8"/>
                </a:solidFill>
                <a:latin typeface="Calibri" pitchFamily="34" charset="0"/>
                <a:ea typeface="Calibri" pitchFamily="34" charset="-122"/>
                <a:cs typeface="Calibri" pitchFamily="34" charset="-120"/>
              </a:rPr>
              <a:t>Head of Tactical Engineering</a:t>
            </a:r>
            <a:endParaRPr lang="en-US" sz="1150" dirty="0"/>
          </a:p>
        </p:txBody>
      </p:sp>
      <p:sp>
        <p:nvSpPr>
          <p:cNvPr id="15" name="Shape 13"/>
          <p:cNvSpPr/>
          <p:nvPr/>
        </p:nvSpPr>
        <p:spPr>
          <a:xfrm>
            <a:off x="411480" y="3895344"/>
            <a:ext cx="4114800" cy="859536"/>
          </a:xfrm>
          <a:prstGeom prst="rect">
            <a:avLst/>
          </a:prstGeom>
          <a:solidFill>
            <a:srgbClr val="0A1828"/>
          </a:solidFill>
          <a:ln w="12700">
            <a:solidFill>
              <a:srgbClr val="1A3A5C"/>
            </a:solidFill>
            <a:prstDash val="solid"/>
          </a:ln>
        </p:spPr>
        <p:txBody>
          <a:bodyPr/>
          <a:lstStyle/>
          <a:p>
            <a:endParaRPr lang="en-GB"/>
          </a:p>
        </p:txBody>
      </p:sp>
      <p:sp>
        <p:nvSpPr>
          <p:cNvPr id="16" name="Shape 14"/>
          <p:cNvSpPr/>
          <p:nvPr/>
        </p:nvSpPr>
        <p:spPr>
          <a:xfrm>
            <a:off x="425548" y="3895344"/>
            <a:ext cx="1005840" cy="859536"/>
          </a:xfrm>
          <a:prstGeom prst="rect">
            <a:avLst/>
          </a:prstGeom>
          <a:solidFill>
            <a:srgbClr val="0D2840"/>
          </a:solidFill>
          <a:ln w="12700">
            <a:solidFill>
              <a:srgbClr val="1A3A5C"/>
            </a:solidFill>
            <a:prstDash val="solid"/>
          </a:ln>
        </p:spPr>
        <p:txBody>
          <a:bodyPr/>
          <a:lstStyle/>
          <a:p>
            <a:endParaRPr lang="en-GB" dirty="0"/>
          </a:p>
        </p:txBody>
      </p:sp>
      <p:sp>
        <p:nvSpPr>
          <p:cNvPr id="17" name="Text 15"/>
          <p:cNvSpPr/>
          <p:nvPr/>
        </p:nvSpPr>
        <p:spPr>
          <a:xfrm>
            <a:off x="411480" y="3895344"/>
            <a:ext cx="1005840" cy="859536"/>
          </a:xfrm>
          <a:prstGeom prst="rect">
            <a:avLst/>
          </a:prstGeom>
          <a:noFill/>
          <a:ln/>
        </p:spPr>
        <p:txBody>
          <a:bodyPr wrap="square" lIns="0" tIns="0" rIns="0" bIns="0" rtlCol="0" anchor="ctr"/>
          <a:lstStyle/>
          <a:p>
            <a:pPr marL="0" indent="0" algn="ctr">
              <a:buNone/>
            </a:pPr>
            <a:r>
              <a:rPr lang="en-US" sz="1800" b="1" dirty="0">
                <a:solidFill>
                  <a:srgbClr val="00C9B1"/>
                </a:solidFill>
                <a:latin typeface="Calibri" pitchFamily="34" charset="0"/>
                <a:ea typeface="Calibri" pitchFamily="34" charset="-122"/>
                <a:cs typeface="Calibri" pitchFamily="34" charset="-120"/>
              </a:rPr>
              <a:t>Awards</a:t>
            </a:r>
            <a:endParaRPr lang="en-US" sz="1800" dirty="0"/>
          </a:p>
        </p:txBody>
      </p:sp>
      <p:sp>
        <p:nvSpPr>
          <p:cNvPr id="18" name="Text 16"/>
          <p:cNvSpPr/>
          <p:nvPr/>
        </p:nvSpPr>
        <p:spPr>
          <a:xfrm>
            <a:off x="1508760" y="3986784"/>
            <a:ext cx="2926080" cy="676656"/>
          </a:xfrm>
          <a:prstGeom prst="rect">
            <a:avLst/>
          </a:prstGeom>
          <a:noFill/>
          <a:ln/>
        </p:spPr>
        <p:txBody>
          <a:bodyPr wrap="square" lIns="0" tIns="0" rIns="0" bIns="0" rtlCol="0" anchor="ctr"/>
          <a:lstStyle/>
          <a:p>
            <a:pPr marL="0" indent="0">
              <a:buNone/>
            </a:pPr>
            <a:r>
              <a:rPr lang="en-US" sz="1150" dirty="0">
                <a:solidFill>
                  <a:srgbClr val="C8D8E8"/>
                </a:solidFill>
                <a:latin typeface="Calibri" pitchFamily="34" charset="0"/>
                <a:ea typeface="Calibri" pitchFamily="34" charset="-122"/>
                <a:cs typeface="Calibri" pitchFamily="34" charset="-120"/>
              </a:rPr>
              <a:t>UK Gov Director’s Award 2003.</a:t>
            </a:r>
          </a:p>
          <a:p>
            <a:pPr marL="0" indent="0">
              <a:buNone/>
            </a:pPr>
            <a:r>
              <a:rPr lang="en-US" sz="1150" dirty="0">
                <a:solidFill>
                  <a:srgbClr val="C8D8E8"/>
                </a:solidFill>
                <a:latin typeface="Calibri" pitchFamily="34" charset="0"/>
                <a:ea typeface="Calibri" pitchFamily="34" charset="-122"/>
                <a:cs typeface="Calibri" pitchFamily="34" charset="-120"/>
              </a:rPr>
              <a:t>Cyber Security Challenge </a:t>
            </a:r>
            <a:r>
              <a:rPr lang="en-US" sz="1150">
                <a:solidFill>
                  <a:srgbClr val="C8D8E8"/>
                </a:solidFill>
                <a:latin typeface="Calibri" pitchFamily="34" charset="0"/>
                <a:ea typeface="Calibri" pitchFamily="34" charset="-122"/>
                <a:cs typeface="Calibri" pitchFamily="34" charset="-120"/>
              </a:rPr>
              <a:t>UK ( </a:t>
            </a:r>
            <a:r>
              <a:rPr lang="en-US" sz="1150" dirty="0">
                <a:solidFill>
                  <a:srgbClr val="C8D8E8"/>
                </a:solidFill>
                <a:latin typeface="Calibri" pitchFamily="34" charset="0"/>
                <a:ea typeface="Calibri" pitchFamily="34" charset="-122"/>
                <a:cs typeface="Calibri" pitchFamily="34" charset="-120"/>
              </a:rPr>
              <a:t>Non-Profit Cyber Team of the Year 2021 )</a:t>
            </a:r>
            <a:endParaRPr lang="en-US" sz="1150" dirty="0"/>
          </a:p>
        </p:txBody>
      </p:sp>
      <p:sp>
        <p:nvSpPr>
          <p:cNvPr id="19" name="Shape 17"/>
          <p:cNvSpPr/>
          <p:nvPr/>
        </p:nvSpPr>
        <p:spPr>
          <a:xfrm>
            <a:off x="4709160" y="384048"/>
            <a:ext cx="4114800" cy="658368"/>
          </a:xfrm>
          <a:prstGeom prst="rect">
            <a:avLst/>
          </a:prstGeom>
          <a:solidFill>
            <a:srgbClr val="0A1828"/>
          </a:solidFill>
          <a:ln w="12700">
            <a:solidFill>
              <a:srgbClr val="1A3A5C"/>
            </a:solidFill>
            <a:prstDash val="solid"/>
          </a:ln>
        </p:spPr>
        <p:txBody>
          <a:bodyPr/>
          <a:lstStyle/>
          <a:p>
            <a:endParaRPr lang="en-GB"/>
          </a:p>
        </p:txBody>
      </p:sp>
      <p:sp>
        <p:nvSpPr>
          <p:cNvPr id="20" name="Text 18"/>
          <p:cNvSpPr/>
          <p:nvPr/>
        </p:nvSpPr>
        <p:spPr>
          <a:xfrm>
            <a:off x="4800600" y="420624"/>
            <a:ext cx="502920" cy="585216"/>
          </a:xfrm>
          <a:prstGeom prst="rect">
            <a:avLst/>
          </a:prstGeom>
          <a:noFill/>
          <a:ln/>
        </p:spPr>
        <p:txBody>
          <a:bodyPr wrap="square" lIns="0" tIns="0" rIns="0" bIns="0" rtlCol="0" anchor="ctr"/>
          <a:lstStyle/>
          <a:p>
            <a:pPr marL="0" indent="0" algn="ctr">
              <a:buNone/>
            </a:pPr>
            <a:r>
              <a:rPr lang="en-US" sz="2000" dirty="0">
                <a:solidFill>
                  <a:srgbClr val="FFC000"/>
                </a:solidFill>
                <a:latin typeface="Calibri" pitchFamily="34" charset="0"/>
                <a:ea typeface="Calibri" pitchFamily="34" charset="-122"/>
                <a:cs typeface="Calibri" pitchFamily="34" charset="-120"/>
              </a:rPr>
              <a:t>🖨</a:t>
            </a:r>
            <a:endParaRPr lang="en-US" sz="2000" dirty="0">
              <a:solidFill>
                <a:srgbClr val="FFC000"/>
              </a:solidFill>
            </a:endParaRPr>
          </a:p>
        </p:txBody>
      </p:sp>
      <p:sp>
        <p:nvSpPr>
          <p:cNvPr id="21" name="Text 19"/>
          <p:cNvSpPr/>
          <p:nvPr/>
        </p:nvSpPr>
        <p:spPr>
          <a:xfrm>
            <a:off x="5349240" y="420624"/>
            <a:ext cx="3383280" cy="585216"/>
          </a:xfrm>
          <a:prstGeom prst="rect">
            <a:avLst/>
          </a:prstGeom>
          <a:noFill/>
          <a:ln/>
        </p:spPr>
        <p:txBody>
          <a:bodyPr wrap="square" lIns="0" tIns="0" rIns="0" bIns="0" rtlCol="0" anchor="ctr"/>
          <a:lstStyle/>
          <a:p>
            <a:pPr marL="0" indent="0">
              <a:buNone/>
            </a:pPr>
            <a:r>
              <a:rPr lang="en-US" sz="1150" dirty="0">
                <a:solidFill>
                  <a:srgbClr val="C8D8E8"/>
                </a:solidFill>
                <a:latin typeface="Calibri" pitchFamily="34" charset="0"/>
                <a:ea typeface="Calibri" pitchFamily="34" charset="-122"/>
                <a:cs typeface="Calibri" pitchFamily="34" charset="-120"/>
              </a:rPr>
              <a:t>Printing Company Owner</a:t>
            </a:r>
            <a:endParaRPr lang="en-US" sz="1150" dirty="0"/>
          </a:p>
        </p:txBody>
      </p:sp>
      <p:sp>
        <p:nvSpPr>
          <p:cNvPr id="22" name="Shape 20"/>
          <p:cNvSpPr/>
          <p:nvPr/>
        </p:nvSpPr>
        <p:spPr>
          <a:xfrm>
            <a:off x="4709160" y="1133856"/>
            <a:ext cx="4114800" cy="658368"/>
          </a:xfrm>
          <a:prstGeom prst="rect">
            <a:avLst/>
          </a:prstGeom>
          <a:solidFill>
            <a:srgbClr val="0A1828"/>
          </a:solidFill>
          <a:ln w="12700">
            <a:solidFill>
              <a:srgbClr val="1A3A5C"/>
            </a:solidFill>
            <a:prstDash val="solid"/>
          </a:ln>
        </p:spPr>
        <p:txBody>
          <a:bodyPr/>
          <a:lstStyle/>
          <a:p>
            <a:endParaRPr lang="en-GB"/>
          </a:p>
        </p:txBody>
      </p:sp>
      <p:sp>
        <p:nvSpPr>
          <p:cNvPr id="23" name="Text 21"/>
          <p:cNvSpPr/>
          <p:nvPr/>
        </p:nvSpPr>
        <p:spPr>
          <a:xfrm>
            <a:off x="4800600" y="1170432"/>
            <a:ext cx="502920" cy="585216"/>
          </a:xfrm>
          <a:prstGeom prst="rect">
            <a:avLst/>
          </a:prstGeom>
          <a:noFill/>
          <a:ln/>
        </p:spPr>
        <p:txBody>
          <a:bodyPr wrap="square" lIns="0" tIns="0" rIns="0" bIns="0" rtlCol="0" anchor="ctr"/>
          <a:lstStyle/>
          <a:p>
            <a:pPr marL="0" indent="0" algn="ctr">
              <a:buNone/>
            </a:pPr>
            <a:r>
              <a:rPr lang="en-US" sz="2000" dirty="0">
                <a:solidFill>
                  <a:srgbClr val="000000"/>
                </a:solidFill>
                <a:latin typeface="Calibri" pitchFamily="34" charset="0"/>
                <a:ea typeface="Calibri" pitchFamily="34" charset="-122"/>
                <a:cs typeface="Calibri" pitchFamily="34" charset="-120"/>
              </a:rPr>
              <a:t>🚪</a:t>
            </a:r>
            <a:endParaRPr lang="en-US" sz="2000" dirty="0"/>
          </a:p>
        </p:txBody>
      </p:sp>
      <p:sp>
        <p:nvSpPr>
          <p:cNvPr id="24" name="Text 22"/>
          <p:cNvSpPr/>
          <p:nvPr/>
        </p:nvSpPr>
        <p:spPr>
          <a:xfrm>
            <a:off x="5349240" y="1170432"/>
            <a:ext cx="3383280" cy="585216"/>
          </a:xfrm>
          <a:prstGeom prst="rect">
            <a:avLst/>
          </a:prstGeom>
          <a:noFill/>
          <a:ln/>
        </p:spPr>
        <p:txBody>
          <a:bodyPr wrap="square" lIns="0" tIns="0" rIns="0" bIns="0" rtlCol="0" anchor="ctr"/>
          <a:lstStyle/>
          <a:p>
            <a:pPr marL="0" indent="0">
              <a:buNone/>
            </a:pPr>
            <a:r>
              <a:rPr lang="en-US" sz="1150" dirty="0">
                <a:solidFill>
                  <a:srgbClr val="C8D8E8"/>
                </a:solidFill>
                <a:latin typeface="Calibri" pitchFamily="34" charset="0"/>
                <a:ea typeface="Calibri" pitchFamily="34" charset="-122"/>
                <a:cs typeface="Calibri" pitchFamily="34" charset="-120"/>
              </a:rPr>
              <a:t>Escape Room Owner &amp; Creator</a:t>
            </a:r>
            <a:endParaRPr lang="en-US" sz="1150" dirty="0"/>
          </a:p>
        </p:txBody>
      </p:sp>
      <p:sp>
        <p:nvSpPr>
          <p:cNvPr id="25" name="Shape 23"/>
          <p:cNvSpPr/>
          <p:nvPr/>
        </p:nvSpPr>
        <p:spPr>
          <a:xfrm>
            <a:off x="4709160" y="1883664"/>
            <a:ext cx="4114800" cy="658368"/>
          </a:xfrm>
          <a:prstGeom prst="rect">
            <a:avLst/>
          </a:prstGeom>
          <a:solidFill>
            <a:srgbClr val="0A1828"/>
          </a:solidFill>
          <a:ln w="12700">
            <a:solidFill>
              <a:srgbClr val="1A3A5C"/>
            </a:solidFill>
            <a:prstDash val="solid"/>
          </a:ln>
        </p:spPr>
        <p:txBody>
          <a:bodyPr/>
          <a:lstStyle/>
          <a:p>
            <a:endParaRPr lang="en-GB"/>
          </a:p>
        </p:txBody>
      </p:sp>
      <p:sp>
        <p:nvSpPr>
          <p:cNvPr id="26" name="Text 24"/>
          <p:cNvSpPr/>
          <p:nvPr/>
        </p:nvSpPr>
        <p:spPr>
          <a:xfrm>
            <a:off x="4800600" y="1920240"/>
            <a:ext cx="502920" cy="585216"/>
          </a:xfrm>
          <a:prstGeom prst="rect">
            <a:avLst/>
          </a:prstGeom>
          <a:noFill/>
          <a:ln/>
        </p:spPr>
        <p:txBody>
          <a:bodyPr wrap="square" lIns="0" tIns="0" rIns="0" bIns="0" rtlCol="0" anchor="ctr"/>
          <a:lstStyle/>
          <a:p>
            <a:pPr marL="0" indent="0" algn="ctr">
              <a:buNone/>
            </a:pPr>
            <a:r>
              <a:rPr lang="en-US" sz="2000" dirty="0">
                <a:solidFill>
                  <a:srgbClr val="000000"/>
                </a:solidFill>
                <a:latin typeface="Calibri" pitchFamily="34" charset="0"/>
                <a:ea typeface="Calibri" pitchFamily="34" charset="-122"/>
                <a:cs typeface="Calibri" pitchFamily="34" charset="-120"/>
              </a:rPr>
              <a:t>💻</a:t>
            </a:r>
            <a:endParaRPr lang="en-US" sz="2000" dirty="0"/>
          </a:p>
        </p:txBody>
      </p:sp>
      <p:sp>
        <p:nvSpPr>
          <p:cNvPr id="27" name="Text 25"/>
          <p:cNvSpPr/>
          <p:nvPr/>
        </p:nvSpPr>
        <p:spPr>
          <a:xfrm>
            <a:off x="5349240" y="1920240"/>
            <a:ext cx="3383280" cy="585216"/>
          </a:xfrm>
          <a:prstGeom prst="rect">
            <a:avLst/>
          </a:prstGeom>
          <a:noFill/>
          <a:ln/>
        </p:spPr>
        <p:txBody>
          <a:bodyPr wrap="square" lIns="0" tIns="0" rIns="0" bIns="0" rtlCol="0" anchor="ctr"/>
          <a:lstStyle/>
          <a:p>
            <a:pPr marL="0" indent="0">
              <a:buNone/>
            </a:pPr>
            <a:r>
              <a:rPr lang="en-US" sz="1150" dirty="0">
                <a:solidFill>
                  <a:srgbClr val="C8D8E8"/>
                </a:solidFill>
                <a:latin typeface="Calibri" pitchFamily="34" charset="0"/>
                <a:ea typeface="Calibri" pitchFamily="34" charset="-122"/>
                <a:cs typeface="Calibri" pitchFamily="34" charset="-120"/>
              </a:rPr>
              <a:t>Competent in C, C++, Python &amp; Scripting</a:t>
            </a:r>
            <a:endParaRPr lang="en-US" sz="1150" dirty="0"/>
          </a:p>
        </p:txBody>
      </p:sp>
      <p:sp>
        <p:nvSpPr>
          <p:cNvPr id="28" name="Shape 26"/>
          <p:cNvSpPr/>
          <p:nvPr/>
        </p:nvSpPr>
        <p:spPr>
          <a:xfrm>
            <a:off x="4709160" y="2633472"/>
            <a:ext cx="4114800" cy="658368"/>
          </a:xfrm>
          <a:prstGeom prst="rect">
            <a:avLst/>
          </a:prstGeom>
          <a:solidFill>
            <a:srgbClr val="0A1828"/>
          </a:solidFill>
          <a:ln w="12700">
            <a:solidFill>
              <a:srgbClr val="1A3A5C"/>
            </a:solidFill>
            <a:prstDash val="solid"/>
          </a:ln>
        </p:spPr>
        <p:txBody>
          <a:bodyPr/>
          <a:lstStyle/>
          <a:p>
            <a:endParaRPr lang="en-GB"/>
          </a:p>
        </p:txBody>
      </p:sp>
      <p:sp>
        <p:nvSpPr>
          <p:cNvPr id="29" name="Text 27"/>
          <p:cNvSpPr/>
          <p:nvPr/>
        </p:nvSpPr>
        <p:spPr>
          <a:xfrm>
            <a:off x="4800600" y="2670048"/>
            <a:ext cx="502920" cy="585216"/>
          </a:xfrm>
          <a:prstGeom prst="rect">
            <a:avLst/>
          </a:prstGeom>
          <a:noFill/>
          <a:ln/>
        </p:spPr>
        <p:txBody>
          <a:bodyPr wrap="square" lIns="0" tIns="0" rIns="0" bIns="0" rtlCol="0" anchor="ctr"/>
          <a:lstStyle/>
          <a:p>
            <a:pPr marL="0" indent="0" algn="ctr">
              <a:buNone/>
            </a:pPr>
            <a:r>
              <a:rPr lang="en-US" sz="2000" dirty="0">
                <a:solidFill>
                  <a:srgbClr val="000000"/>
                </a:solidFill>
                <a:latin typeface="Calibri" pitchFamily="34" charset="0"/>
                <a:ea typeface="Calibri" pitchFamily="34" charset="-122"/>
                <a:cs typeface="Calibri" pitchFamily="34" charset="-120"/>
              </a:rPr>
              <a:t>🤖</a:t>
            </a:r>
            <a:endParaRPr lang="en-US" sz="2000" dirty="0"/>
          </a:p>
        </p:txBody>
      </p:sp>
      <p:sp>
        <p:nvSpPr>
          <p:cNvPr id="30" name="Text 28"/>
          <p:cNvSpPr/>
          <p:nvPr/>
        </p:nvSpPr>
        <p:spPr>
          <a:xfrm>
            <a:off x="5349240" y="2670048"/>
            <a:ext cx="3383280" cy="585216"/>
          </a:xfrm>
          <a:prstGeom prst="rect">
            <a:avLst/>
          </a:prstGeom>
          <a:noFill/>
          <a:ln/>
        </p:spPr>
        <p:txBody>
          <a:bodyPr wrap="square" lIns="0" tIns="0" rIns="0" bIns="0" rtlCol="0" anchor="ctr"/>
          <a:lstStyle/>
          <a:p>
            <a:pPr marL="0" indent="0">
              <a:buNone/>
            </a:pPr>
            <a:r>
              <a:rPr lang="en-US" sz="1150" dirty="0">
                <a:solidFill>
                  <a:srgbClr val="C8D8E8"/>
                </a:solidFill>
                <a:latin typeface="Calibri" pitchFamily="34" charset="0"/>
                <a:ea typeface="Calibri" pitchFamily="34" charset="-122"/>
                <a:cs typeface="Calibri" pitchFamily="34" charset="-120"/>
              </a:rPr>
              <a:t>AI: “Many” years building, training &amp; integrating</a:t>
            </a:r>
            <a:endParaRPr lang="en-US" sz="1150" dirty="0"/>
          </a:p>
          <a:p>
            <a:pPr marL="0" indent="0">
              <a:buNone/>
            </a:pPr>
            <a:r>
              <a:rPr lang="en-US" sz="1150" dirty="0">
                <a:solidFill>
                  <a:srgbClr val="C8D8E8"/>
                </a:solidFill>
                <a:latin typeface="Calibri" pitchFamily="34" charset="0"/>
                <a:ea typeface="Calibri" pitchFamily="34" charset="-122"/>
                <a:cs typeface="Calibri" pitchFamily="34" charset="-120"/>
              </a:rPr>
              <a:t>Classifiers / local LLMs / ML code / GenAI models</a:t>
            </a:r>
            <a:endParaRPr lang="en-US" sz="1150" dirty="0"/>
          </a:p>
        </p:txBody>
      </p:sp>
      <p:sp>
        <p:nvSpPr>
          <p:cNvPr id="31" name="Shape 29"/>
          <p:cNvSpPr/>
          <p:nvPr/>
        </p:nvSpPr>
        <p:spPr>
          <a:xfrm>
            <a:off x="4709160" y="3383280"/>
            <a:ext cx="4114800" cy="658368"/>
          </a:xfrm>
          <a:prstGeom prst="rect">
            <a:avLst/>
          </a:prstGeom>
          <a:solidFill>
            <a:srgbClr val="0A1828"/>
          </a:solidFill>
          <a:ln w="12700">
            <a:solidFill>
              <a:srgbClr val="1A3A5C"/>
            </a:solidFill>
            <a:prstDash val="solid"/>
          </a:ln>
        </p:spPr>
        <p:txBody>
          <a:bodyPr/>
          <a:lstStyle/>
          <a:p>
            <a:endParaRPr lang="en-GB"/>
          </a:p>
        </p:txBody>
      </p:sp>
      <p:sp>
        <p:nvSpPr>
          <p:cNvPr id="32" name="Text 30"/>
          <p:cNvSpPr/>
          <p:nvPr/>
        </p:nvSpPr>
        <p:spPr>
          <a:xfrm>
            <a:off x="4800600" y="3419856"/>
            <a:ext cx="502920" cy="585216"/>
          </a:xfrm>
          <a:prstGeom prst="rect">
            <a:avLst/>
          </a:prstGeom>
          <a:noFill/>
          <a:ln/>
        </p:spPr>
        <p:txBody>
          <a:bodyPr wrap="square" lIns="0" tIns="0" rIns="0" bIns="0" rtlCol="0" anchor="ctr"/>
          <a:lstStyle/>
          <a:p>
            <a:pPr marL="0" indent="0" algn="ctr">
              <a:buNone/>
            </a:pPr>
            <a:r>
              <a:rPr lang="en-US" sz="2000" dirty="0">
                <a:solidFill>
                  <a:srgbClr val="000000"/>
                </a:solidFill>
                <a:latin typeface="Calibri" pitchFamily="34" charset="0"/>
                <a:ea typeface="Calibri" pitchFamily="34" charset="-122"/>
                <a:cs typeface="Calibri" pitchFamily="34" charset="-120"/>
              </a:rPr>
              <a:t>🔬</a:t>
            </a:r>
            <a:endParaRPr lang="en-US" sz="2000" dirty="0"/>
          </a:p>
        </p:txBody>
      </p:sp>
      <p:sp>
        <p:nvSpPr>
          <p:cNvPr id="33" name="Text 31"/>
          <p:cNvSpPr/>
          <p:nvPr/>
        </p:nvSpPr>
        <p:spPr>
          <a:xfrm>
            <a:off x="5349240" y="3419856"/>
            <a:ext cx="3383280" cy="585216"/>
          </a:xfrm>
          <a:prstGeom prst="rect">
            <a:avLst/>
          </a:prstGeom>
          <a:noFill/>
          <a:ln/>
        </p:spPr>
        <p:txBody>
          <a:bodyPr wrap="square" lIns="0" tIns="0" rIns="0" bIns="0" rtlCol="0" anchor="ctr"/>
          <a:lstStyle/>
          <a:p>
            <a:pPr marL="0" indent="0">
              <a:buNone/>
            </a:pPr>
            <a:r>
              <a:rPr lang="en-US" sz="1150" dirty="0">
                <a:solidFill>
                  <a:srgbClr val="C8D8E8"/>
                </a:solidFill>
                <a:latin typeface="Calibri" pitchFamily="34" charset="0"/>
                <a:ea typeface="Calibri" pitchFamily="34" charset="-122"/>
                <a:cs typeface="Calibri" pitchFamily="34" charset="-120"/>
              </a:rPr>
              <a:t>STEM Ambassador</a:t>
            </a:r>
            <a:endParaRPr lang="en-US" sz="1150" dirty="0"/>
          </a:p>
        </p:txBody>
      </p:sp>
      <p:sp>
        <p:nvSpPr>
          <p:cNvPr id="34" name="Shape 32"/>
          <p:cNvSpPr/>
          <p:nvPr/>
        </p:nvSpPr>
        <p:spPr>
          <a:xfrm>
            <a:off x="4709160" y="4133088"/>
            <a:ext cx="4114800" cy="658368"/>
          </a:xfrm>
          <a:prstGeom prst="rect">
            <a:avLst/>
          </a:prstGeom>
          <a:solidFill>
            <a:srgbClr val="0A1828"/>
          </a:solidFill>
          <a:ln w="12700">
            <a:solidFill>
              <a:srgbClr val="1A3A5C"/>
            </a:solidFill>
            <a:prstDash val="solid"/>
          </a:ln>
        </p:spPr>
        <p:txBody>
          <a:bodyPr/>
          <a:lstStyle/>
          <a:p>
            <a:endParaRPr lang="en-GB"/>
          </a:p>
        </p:txBody>
      </p:sp>
      <p:sp>
        <p:nvSpPr>
          <p:cNvPr id="35" name="Text 33"/>
          <p:cNvSpPr/>
          <p:nvPr/>
        </p:nvSpPr>
        <p:spPr>
          <a:xfrm>
            <a:off x="4800600" y="4169664"/>
            <a:ext cx="502920" cy="585216"/>
          </a:xfrm>
          <a:prstGeom prst="rect">
            <a:avLst/>
          </a:prstGeom>
          <a:noFill/>
          <a:ln/>
        </p:spPr>
        <p:txBody>
          <a:bodyPr wrap="square" lIns="0" tIns="0" rIns="0" bIns="0" rtlCol="0" anchor="ctr"/>
          <a:lstStyle/>
          <a:p>
            <a:pPr marL="0" indent="0" algn="ctr">
              <a:buNone/>
            </a:pPr>
            <a:r>
              <a:rPr lang="en-US" sz="2000" dirty="0">
                <a:solidFill>
                  <a:srgbClr val="000000"/>
                </a:solidFill>
                <a:latin typeface="Calibri" pitchFamily="34" charset="0"/>
                <a:ea typeface="Calibri" pitchFamily="34" charset="-122"/>
                <a:cs typeface="Calibri" pitchFamily="34" charset="-120"/>
              </a:rPr>
              <a:t>👦</a:t>
            </a:r>
            <a:endParaRPr lang="en-US" sz="2000" dirty="0"/>
          </a:p>
        </p:txBody>
      </p:sp>
      <p:sp>
        <p:nvSpPr>
          <p:cNvPr id="36" name="Text 34"/>
          <p:cNvSpPr/>
          <p:nvPr/>
        </p:nvSpPr>
        <p:spPr>
          <a:xfrm>
            <a:off x="5349240" y="4169664"/>
            <a:ext cx="3383280" cy="585216"/>
          </a:xfrm>
          <a:prstGeom prst="rect">
            <a:avLst/>
          </a:prstGeom>
          <a:noFill/>
          <a:ln/>
        </p:spPr>
        <p:txBody>
          <a:bodyPr wrap="square" lIns="0" tIns="0" rIns="0" bIns="0" rtlCol="0" anchor="ctr"/>
          <a:lstStyle/>
          <a:p>
            <a:pPr marL="0" indent="0">
              <a:buNone/>
            </a:pPr>
            <a:r>
              <a:rPr lang="en-US" sz="1150" dirty="0">
                <a:solidFill>
                  <a:srgbClr val="C8D8E8"/>
                </a:solidFill>
                <a:latin typeface="Calibri" pitchFamily="34" charset="0"/>
                <a:ea typeface="Calibri" pitchFamily="34" charset="-122"/>
                <a:cs typeface="Calibri" pitchFamily="34" charset="-120"/>
              </a:rPr>
              <a:t>Code Club Volunteer - teaching 7-12 year olds</a:t>
            </a:r>
            <a:endParaRPr lang="en-US" sz="1150" dirty="0"/>
          </a:p>
        </p:txBody>
      </p:sp>
    </p:spTree>
    <p:extLst>
      <p:ext uri="{BB962C8B-B14F-4D97-AF65-F5344CB8AC3E}">
        <p14:creationId xmlns:p14="http://schemas.microsoft.com/office/powerpoint/2010/main" val="3761981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60E18"/>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Shape 1"/>
          <p:cNvSpPr/>
          <p:nvPr/>
        </p:nvSpPr>
        <p:spPr>
          <a:xfrm>
            <a:off x="411480" y="411480"/>
            <a:ext cx="2194560" cy="256032"/>
          </a:xfrm>
          <a:prstGeom prst="rect">
            <a:avLst/>
          </a:prstGeom>
          <a:solidFill>
            <a:srgbClr val="00C9B1"/>
          </a:solidFill>
          <a:ln w="12700">
            <a:solidFill>
              <a:srgbClr val="00C9B1"/>
            </a:solidFill>
            <a:prstDash val="solid"/>
          </a:ln>
        </p:spPr>
        <p:txBody>
          <a:bodyPr/>
          <a:lstStyle/>
          <a:p>
            <a:endParaRPr lang="en-GB"/>
          </a:p>
        </p:txBody>
      </p:sp>
      <p:sp>
        <p:nvSpPr>
          <p:cNvPr id="4" name="Text 2"/>
          <p:cNvSpPr/>
          <p:nvPr/>
        </p:nvSpPr>
        <p:spPr>
          <a:xfrm>
            <a:off x="411480" y="411480"/>
            <a:ext cx="2194560" cy="256032"/>
          </a:xfrm>
          <a:prstGeom prst="rect">
            <a:avLst/>
          </a:prstGeom>
          <a:noFill/>
          <a:ln/>
        </p:spPr>
        <p:txBody>
          <a:bodyPr wrap="square" lIns="0" tIns="0" rIns="0" bIns="0" rtlCol="0" anchor="ctr"/>
          <a:lstStyle/>
          <a:p>
            <a:pPr marL="0" indent="0" algn="ctr">
              <a:buNone/>
            </a:pPr>
            <a:r>
              <a:rPr lang="en-US" sz="900" b="1" kern="0" spc="300" dirty="0">
                <a:solidFill>
                  <a:srgbClr val="060E18"/>
                </a:solidFill>
                <a:latin typeface="Calibri" pitchFamily="34" charset="0"/>
                <a:ea typeface="Calibri" pitchFamily="34" charset="-122"/>
                <a:cs typeface="Calibri" pitchFamily="34" charset="-120"/>
              </a:rPr>
              <a:t>THE PROBLEM</a:t>
            </a:r>
            <a:endParaRPr lang="en-US" sz="900" dirty="0"/>
          </a:p>
        </p:txBody>
      </p:sp>
      <p:sp>
        <p:nvSpPr>
          <p:cNvPr id="5" name="Text 3"/>
          <p:cNvSpPr/>
          <p:nvPr/>
        </p:nvSpPr>
        <p:spPr>
          <a:xfrm>
            <a:off x="411480" y="804672"/>
            <a:ext cx="8321040" cy="822960"/>
          </a:xfrm>
          <a:prstGeom prst="rect">
            <a:avLst/>
          </a:prstGeom>
          <a:noFill/>
          <a:ln/>
        </p:spPr>
        <p:txBody>
          <a:bodyPr wrap="square" lIns="0" tIns="0" rIns="0" bIns="0"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A Typical Saturday Code Club</a:t>
            </a:r>
            <a:endParaRPr lang="en-US" sz="3600" dirty="0"/>
          </a:p>
        </p:txBody>
      </p:sp>
      <p:sp>
        <p:nvSpPr>
          <p:cNvPr id="6" name="Shape 4"/>
          <p:cNvSpPr/>
          <p:nvPr/>
        </p:nvSpPr>
        <p:spPr>
          <a:xfrm>
            <a:off x="411480" y="1627632"/>
            <a:ext cx="8321040" cy="36576"/>
          </a:xfrm>
          <a:prstGeom prst="rect">
            <a:avLst/>
          </a:prstGeom>
          <a:solidFill>
            <a:srgbClr val="00C9B1"/>
          </a:solidFill>
          <a:ln w="12700">
            <a:solidFill>
              <a:srgbClr val="00C9B1"/>
            </a:solidFill>
            <a:prstDash val="solid"/>
          </a:ln>
        </p:spPr>
        <p:txBody>
          <a:bodyPr/>
          <a:lstStyle/>
          <a:p>
            <a:endParaRPr lang="en-GB"/>
          </a:p>
        </p:txBody>
      </p:sp>
      <p:pic>
        <p:nvPicPr>
          <p:cNvPr id="7" name="Image 0" descr="/home/claude/scratch_screenshot.png"/>
          <p:cNvPicPr>
            <a:picLocks noChangeAspect="1"/>
          </p:cNvPicPr>
          <p:nvPr/>
        </p:nvPicPr>
        <p:blipFill>
          <a:blip r:embed="rId3"/>
          <a:stretch>
            <a:fillRect/>
          </a:stretch>
        </p:blipFill>
        <p:spPr>
          <a:xfrm>
            <a:off x="411480" y="1755648"/>
            <a:ext cx="5303520" cy="2743200"/>
          </a:xfrm>
          <a:prstGeom prst="rect">
            <a:avLst/>
          </a:prstGeom>
        </p:spPr>
      </p:pic>
      <p:sp>
        <p:nvSpPr>
          <p:cNvPr id="8" name="Shape 5"/>
          <p:cNvSpPr/>
          <p:nvPr/>
        </p:nvSpPr>
        <p:spPr>
          <a:xfrm>
            <a:off x="5897880" y="1755648"/>
            <a:ext cx="2926080" cy="1097280"/>
          </a:xfrm>
          <a:prstGeom prst="rect">
            <a:avLst/>
          </a:prstGeom>
          <a:solidFill>
            <a:srgbClr val="0A1828"/>
          </a:solidFill>
          <a:ln w="12700">
            <a:solidFill>
              <a:srgbClr val="1A3A5C"/>
            </a:solidFill>
            <a:prstDash val="solid"/>
          </a:ln>
        </p:spPr>
        <p:txBody>
          <a:bodyPr/>
          <a:lstStyle/>
          <a:p>
            <a:endParaRPr lang="en-GB"/>
          </a:p>
        </p:txBody>
      </p:sp>
      <p:sp>
        <p:nvSpPr>
          <p:cNvPr id="9" name="Text 6"/>
          <p:cNvSpPr/>
          <p:nvPr/>
        </p:nvSpPr>
        <p:spPr>
          <a:xfrm>
            <a:off x="5897880" y="1828800"/>
            <a:ext cx="2926080" cy="640080"/>
          </a:xfrm>
          <a:prstGeom prst="rect">
            <a:avLst/>
          </a:prstGeom>
          <a:noFill/>
          <a:ln/>
        </p:spPr>
        <p:txBody>
          <a:bodyPr wrap="square" lIns="0" tIns="0" rIns="0" bIns="0" rtlCol="0" anchor="ctr"/>
          <a:lstStyle/>
          <a:p>
            <a:pPr marL="0" indent="0" algn="ctr">
              <a:buNone/>
            </a:pPr>
            <a:r>
              <a:rPr lang="en-US" sz="4200" b="1" dirty="0">
                <a:solidFill>
                  <a:srgbClr val="00C9B1"/>
                </a:solidFill>
                <a:latin typeface="Calibri" pitchFamily="34" charset="0"/>
                <a:ea typeface="Calibri" pitchFamily="34" charset="-122"/>
                <a:cs typeface="Calibri" pitchFamily="34" charset="-120"/>
              </a:rPr>
              <a:t>123M+</a:t>
            </a:r>
            <a:endParaRPr lang="en-US" sz="4200" dirty="0"/>
          </a:p>
        </p:txBody>
      </p:sp>
      <p:sp>
        <p:nvSpPr>
          <p:cNvPr id="10" name="Text 7"/>
          <p:cNvSpPr/>
          <p:nvPr/>
        </p:nvSpPr>
        <p:spPr>
          <a:xfrm>
            <a:off x="5897880" y="2487168"/>
            <a:ext cx="2926080" cy="320040"/>
          </a:xfrm>
          <a:prstGeom prst="rect">
            <a:avLst/>
          </a:prstGeom>
          <a:noFill/>
          <a:ln/>
        </p:spPr>
        <p:txBody>
          <a:bodyPr wrap="square" lIns="0" tIns="0" rIns="0" bIns="0" rtlCol="0" anchor="ctr"/>
          <a:lstStyle/>
          <a:p>
            <a:pPr marL="0" indent="0" algn="ctr">
              <a:buNone/>
            </a:pPr>
            <a:r>
              <a:rPr lang="en-US" sz="1200" dirty="0">
                <a:solidFill>
                  <a:srgbClr val="C8D8E8"/>
                </a:solidFill>
                <a:latin typeface="Calibri" pitchFamily="34" charset="0"/>
                <a:ea typeface="Calibri" pitchFamily="34" charset="-122"/>
                <a:cs typeface="Calibri" pitchFamily="34" charset="-120"/>
              </a:rPr>
              <a:t>Children on Scratch worldwide</a:t>
            </a:r>
            <a:endParaRPr lang="en-US" sz="1200" dirty="0"/>
          </a:p>
        </p:txBody>
      </p:sp>
      <p:sp>
        <p:nvSpPr>
          <p:cNvPr id="11" name="Shape 8"/>
          <p:cNvSpPr/>
          <p:nvPr/>
        </p:nvSpPr>
        <p:spPr>
          <a:xfrm>
            <a:off x="5897880" y="2962656"/>
            <a:ext cx="201168" cy="201168"/>
          </a:xfrm>
          <a:prstGeom prst="ellipse">
            <a:avLst/>
          </a:prstGeom>
          <a:solidFill>
            <a:srgbClr val="4A90D9"/>
          </a:solidFill>
          <a:ln w="12700">
            <a:solidFill>
              <a:srgbClr val="4A90D9"/>
            </a:solidFill>
            <a:prstDash val="solid"/>
          </a:ln>
        </p:spPr>
        <p:txBody>
          <a:bodyPr/>
          <a:lstStyle/>
          <a:p>
            <a:endParaRPr lang="en-GB"/>
          </a:p>
        </p:txBody>
      </p:sp>
      <p:sp>
        <p:nvSpPr>
          <p:cNvPr id="12" name="Text 9"/>
          <p:cNvSpPr/>
          <p:nvPr/>
        </p:nvSpPr>
        <p:spPr>
          <a:xfrm>
            <a:off x="5897880" y="2944368"/>
            <a:ext cx="201168" cy="20116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3" name="Text 10"/>
          <p:cNvSpPr/>
          <p:nvPr/>
        </p:nvSpPr>
        <p:spPr>
          <a:xfrm>
            <a:off x="6172200" y="2953512"/>
            <a:ext cx="2651760" cy="274320"/>
          </a:xfrm>
          <a:prstGeom prst="rect">
            <a:avLst/>
          </a:prstGeom>
          <a:noFill/>
          <a:ln/>
        </p:spPr>
        <p:txBody>
          <a:bodyPr wrap="square" lIns="0" tIns="0" rIns="0" bIns="0" rtlCol="0" anchor="ctr"/>
          <a:lstStyle/>
          <a:p>
            <a:pPr marL="0" indent="0">
              <a:buNone/>
            </a:pPr>
            <a:r>
              <a:rPr lang="en-US" sz="1100" dirty="0">
                <a:solidFill>
                  <a:srgbClr val="C8D8E8"/>
                </a:solidFill>
                <a:latin typeface="Calibri" pitchFamily="34" charset="0"/>
                <a:ea typeface="Calibri" pitchFamily="34" charset="-122"/>
                <a:cs typeface="Calibri" pitchFamily="34" charset="-120"/>
              </a:rPr>
              <a:t>Colourful, visual, immediate feedback</a:t>
            </a:r>
            <a:endParaRPr lang="en-US" sz="1100" dirty="0"/>
          </a:p>
        </p:txBody>
      </p:sp>
      <p:sp>
        <p:nvSpPr>
          <p:cNvPr id="14" name="Shape 11"/>
          <p:cNvSpPr/>
          <p:nvPr/>
        </p:nvSpPr>
        <p:spPr>
          <a:xfrm>
            <a:off x="5897880" y="3310128"/>
            <a:ext cx="201168" cy="201168"/>
          </a:xfrm>
          <a:prstGeom prst="ellipse">
            <a:avLst/>
          </a:prstGeom>
          <a:solidFill>
            <a:srgbClr val="4A90D9"/>
          </a:solidFill>
          <a:ln w="12700">
            <a:solidFill>
              <a:srgbClr val="4A90D9"/>
            </a:solidFill>
            <a:prstDash val="solid"/>
          </a:ln>
        </p:spPr>
        <p:txBody>
          <a:bodyPr/>
          <a:lstStyle/>
          <a:p>
            <a:endParaRPr lang="en-GB"/>
          </a:p>
        </p:txBody>
      </p:sp>
      <p:sp>
        <p:nvSpPr>
          <p:cNvPr id="15" name="Text 12"/>
          <p:cNvSpPr/>
          <p:nvPr/>
        </p:nvSpPr>
        <p:spPr>
          <a:xfrm>
            <a:off x="5897880" y="3291840"/>
            <a:ext cx="201168" cy="20116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6" name="Text 13"/>
          <p:cNvSpPr/>
          <p:nvPr/>
        </p:nvSpPr>
        <p:spPr>
          <a:xfrm>
            <a:off x="6172200" y="3300984"/>
            <a:ext cx="2651760" cy="274320"/>
          </a:xfrm>
          <a:prstGeom prst="rect">
            <a:avLst/>
          </a:prstGeom>
          <a:noFill/>
          <a:ln/>
        </p:spPr>
        <p:txBody>
          <a:bodyPr wrap="square" lIns="0" tIns="0" rIns="0" bIns="0" rtlCol="0" anchor="ctr"/>
          <a:lstStyle/>
          <a:p>
            <a:pPr marL="0" indent="0">
              <a:buNone/>
            </a:pPr>
            <a:r>
              <a:rPr lang="en-US" sz="1100" dirty="0">
                <a:solidFill>
                  <a:srgbClr val="C8D8E8"/>
                </a:solidFill>
                <a:latin typeface="Calibri" pitchFamily="34" charset="0"/>
                <a:ea typeface="Calibri" pitchFamily="34" charset="-122"/>
                <a:cs typeface="Calibri" pitchFamily="34" charset="-120"/>
              </a:rPr>
              <a:t>Drag and drop - no syntax errors</a:t>
            </a:r>
            <a:endParaRPr lang="en-US" sz="1100" dirty="0"/>
          </a:p>
        </p:txBody>
      </p:sp>
      <p:sp>
        <p:nvSpPr>
          <p:cNvPr id="17" name="Shape 14"/>
          <p:cNvSpPr/>
          <p:nvPr/>
        </p:nvSpPr>
        <p:spPr>
          <a:xfrm>
            <a:off x="5897880" y="3657600"/>
            <a:ext cx="201168" cy="201168"/>
          </a:xfrm>
          <a:prstGeom prst="ellipse">
            <a:avLst/>
          </a:prstGeom>
          <a:solidFill>
            <a:srgbClr val="4A90D9"/>
          </a:solidFill>
          <a:ln w="12700">
            <a:solidFill>
              <a:srgbClr val="4A90D9"/>
            </a:solidFill>
            <a:prstDash val="solid"/>
          </a:ln>
        </p:spPr>
        <p:txBody>
          <a:bodyPr/>
          <a:lstStyle/>
          <a:p>
            <a:endParaRPr lang="en-GB"/>
          </a:p>
        </p:txBody>
      </p:sp>
      <p:sp>
        <p:nvSpPr>
          <p:cNvPr id="18" name="Text 15"/>
          <p:cNvSpPr/>
          <p:nvPr/>
        </p:nvSpPr>
        <p:spPr>
          <a:xfrm>
            <a:off x="5897880" y="3639312"/>
            <a:ext cx="201168" cy="20116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19" name="Text 16"/>
          <p:cNvSpPr/>
          <p:nvPr/>
        </p:nvSpPr>
        <p:spPr>
          <a:xfrm>
            <a:off x="6172200" y="3648456"/>
            <a:ext cx="2651760" cy="274320"/>
          </a:xfrm>
          <a:prstGeom prst="rect">
            <a:avLst/>
          </a:prstGeom>
          <a:noFill/>
          <a:ln/>
        </p:spPr>
        <p:txBody>
          <a:bodyPr wrap="square" lIns="0" tIns="0" rIns="0" bIns="0" rtlCol="0" anchor="ctr"/>
          <a:lstStyle/>
          <a:p>
            <a:pPr marL="0" indent="0">
              <a:buNone/>
            </a:pPr>
            <a:r>
              <a:rPr lang="en-US" sz="1100" dirty="0">
                <a:solidFill>
                  <a:srgbClr val="C8D8E8"/>
                </a:solidFill>
                <a:latin typeface="Calibri" pitchFamily="34" charset="0"/>
                <a:ea typeface="Calibri" pitchFamily="34" charset="-122"/>
                <a:cs typeface="Calibri" pitchFamily="34" charset="-120"/>
              </a:rPr>
              <a:t>Taught in primary school</a:t>
            </a:r>
            <a:endParaRPr lang="en-US" sz="1100" dirty="0"/>
          </a:p>
        </p:txBody>
      </p:sp>
      <p:sp>
        <p:nvSpPr>
          <p:cNvPr id="20" name="Shape 17"/>
          <p:cNvSpPr/>
          <p:nvPr/>
        </p:nvSpPr>
        <p:spPr>
          <a:xfrm>
            <a:off x="5897880" y="4005072"/>
            <a:ext cx="201168" cy="201168"/>
          </a:xfrm>
          <a:prstGeom prst="ellipse">
            <a:avLst/>
          </a:prstGeom>
          <a:solidFill>
            <a:srgbClr val="4A90D9"/>
          </a:solidFill>
          <a:ln w="12700">
            <a:solidFill>
              <a:srgbClr val="4A90D9"/>
            </a:solidFill>
            <a:prstDash val="solid"/>
          </a:ln>
        </p:spPr>
        <p:txBody>
          <a:bodyPr/>
          <a:lstStyle/>
          <a:p>
            <a:endParaRPr lang="en-GB"/>
          </a:p>
        </p:txBody>
      </p:sp>
      <p:sp>
        <p:nvSpPr>
          <p:cNvPr id="21" name="Text 18"/>
          <p:cNvSpPr/>
          <p:nvPr/>
        </p:nvSpPr>
        <p:spPr>
          <a:xfrm>
            <a:off x="5897880" y="3986784"/>
            <a:ext cx="201168" cy="20116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22" name="Text 19"/>
          <p:cNvSpPr/>
          <p:nvPr/>
        </p:nvSpPr>
        <p:spPr>
          <a:xfrm>
            <a:off x="6172200" y="3995928"/>
            <a:ext cx="2651760" cy="274320"/>
          </a:xfrm>
          <a:prstGeom prst="rect">
            <a:avLst/>
          </a:prstGeom>
          <a:noFill/>
          <a:ln/>
        </p:spPr>
        <p:txBody>
          <a:bodyPr wrap="square" lIns="0" tIns="0" rIns="0" bIns="0" rtlCol="0" anchor="ctr"/>
          <a:lstStyle/>
          <a:p>
            <a:pPr marL="0" indent="0">
              <a:buNone/>
            </a:pPr>
            <a:r>
              <a:rPr lang="en-US" sz="1100" dirty="0">
                <a:solidFill>
                  <a:srgbClr val="C8D8E8"/>
                </a:solidFill>
                <a:latin typeface="Calibri" pitchFamily="34" charset="0"/>
                <a:ea typeface="Calibri" pitchFamily="34" charset="-122"/>
                <a:cs typeface="Calibri" pitchFamily="34" charset="-120"/>
              </a:rPr>
              <a:t>Children learn logic without fear of failure</a:t>
            </a:r>
            <a:endParaRPr lang="en-US" sz="1100" dirty="0"/>
          </a:p>
        </p:txBody>
      </p:sp>
      <p:sp>
        <p:nvSpPr>
          <p:cNvPr id="23" name="Shape 20"/>
          <p:cNvSpPr/>
          <p:nvPr/>
        </p:nvSpPr>
        <p:spPr>
          <a:xfrm>
            <a:off x="5897880" y="4352544"/>
            <a:ext cx="201168" cy="201168"/>
          </a:xfrm>
          <a:prstGeom prst="ellipse">
            <a:avLst/>
          </a:prstGeom>
          <a:solidFill>
            <a:srgbClr val="4A90D9"/>
          </a:solidFill>
          <a:ln w="12700">
            <a:solidFill>
              <a:srgbClr val="4A90D9"/>
            </a:solidFill>
            <a:prstDash val="solid"/>
          </a:ln>
        </p:spPr>
        <p:txBody>
          <a:bodyPr/>
          <a:lstStyle/>
          <a:p>
            <a:endParaRPr lang="en-GB"/>
          </a:p>
        </p:txBody>
      </p:sp>
      <p:sp>
        <p:nvSpPr>
          <p:cNvPr id="24" name="Text 21"/>
          <p:cNvSpPr/>
          <p:nvPr/>
        </p:nvSpPr>
        <p:spPr>
          <a:xfrm>
            <a:off x="5897880" y="4334256"/>
            <a:ext cx="201168" cy="20116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25" name="Text 22"/>
          <p:cNvSpPr/>
          <p:nvPr/>
        </p:nvSpPr>
        <p:spPr>
          <a:xfrm>
            <a:off x="6172200" y="4343400"/>
            <a:ext cx="2651760" cy="274320"/>
          </a:xfrm>
          <a:prstGeom prst="rect">
            <a:avLst/>
          </a:prstGeom>
          <a:noFill/>
          <a:ln/>
        </p:spPr>
        <p:txBody>
          <a:bodyPr wrap="square" lIns="0" tIns="0" rIns="0" bIns="0" rtlCol="0" anchor="ctr"/>
          <a:lstStyle/>
          <a:p>
            <a:pPr marL="0" indent="0">
              <a:buNone/>
            </a:pPr>
            <a:r>
              <a:rPr lang="en-US" sz="1100" dirty="0">
                <a:solidFill>
                  <a:srgbClr val="C8D8E8"/>
                </a:solidFill>
                <a:latin typeface="Calibri" pitchFamily="34" charset="0"/>
                <a:ea typeface="Calibri" pitchFamily="34" charset="-122"/>
                <a:cs typeface="Calibri" pitchFamily="34" charset="-120"/>
              </a:rPr>
              <a:t>Projects feel real - games, stories, animations</a:t>
            </a:r>
            <a:endParaRPr lang="en-US" sz="1100" dirty="0"/>
          </a:p>
        </p:txBody>
      </p:sp>
      <p:sp>
        <p:nvSpPr>
          <p:cNvPr id="26" name="Shape 23"/>
          <p:cNvSpPr/>
          <p:nvPr/>
        </p:nvSpPr>
        <p:spPr>
          <a:xfrm>
            <a:off x="5897880" y="4700016"/>
            <a:ext cx="201168" cy="201168"/>
          </a:xfrm>
          <a:prstGeom prst="ellipse">
            <a:avLst/>
          </a:prstGeom>
          <a:solidFill>
            <a:srgbClr val="4A90D9"/>
          </a:solidFill>
          <a:ln w="12700">
            <a:solidFill>
              <a:srgbClr val="4A90D9"/>
            </a:solidFill>
            <a:prstDash val="solid"/>
          </a:ln>
        </p:spPr>
        <p:txBody>
          <a:bodyPr/>
          <a:lstStyle/>
          <a:p>
            <a:endParaRPr lang="en-GB"/>
          </a:p>
        </p:txBody>
      </p:sp>
      <p:sp>
        <p:nvSpPr>
          <p:cNvPr id="27" name="Text 24"/>
          <p:cNvSpPr/>
          <p:nvPr/>
        </p:nvSpPr>
        <p:spPr>
          <a:xfrm>
            <a:off x="5897880" y="4681728"/>
            <a:ext cx="201168" cy="201168"/>
          </a:xfrm>
          <a:prstGeom prst="rect">
            <a:avLst/>
          </a:prstGeom>
          <a:no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a:t>
            </a:r>
            <a:endParaRPr lang="en-US" sz="900" dirty="0"/>
          </a:p>
        </p:txBody>
      </p:sp>
      <p:sp>
        <p:nvSpPr>
          <p:cNvPr id="28" name="Text 25"/>
          <p:cNvSpPr/>
          <p:nvPr/>
        </p:nvSpPr>
        <p:spPr>
          <a:xfrm>
            <a:off x="6172200" y="4690872"/>
            <a:ext cx="2651760" cy="274320"/>
          </a:xfrm>
          <a:prstGeom prst="rect">
            <a:avLst/>
          </a:prstGeom>
          <a:noFill/>
          <a:ln/>
        </p:spPr>
        <p:txBody>
          <a:bodyPr wrap="square" lIns="0" tIns="0" rIns="0" bIns="0" rtlCol="0" anchor="ctr"/>
          <a:lstStyle/>
          <a:p>
            <a:pPr marL="0" indent="0">
              <a:buNone/>
            </a:pPr>
            <a:r>
              <a:rPr lang="en-US" sz="1100" dirty="0">
                <a:solidFill>
                  <a:srgbClr val="C8D8E8"/>
                </a:solidFill>
                <a:latin typeface="Calibri" pitchFamily="34" charset="0"/>
                <a:ea typeface="Calibri" pitchFamily="34" charset="-122"/>
                <a:cs typeface="Calibri" pitchFamily="34" charset="-120"/>
              </a:rPr>
              <a:t>Builds confidence before complexity</a:t>
            </a:r>
            <a:endParaRPr lang="en-US" sz="1100" dirty="0"/>
          </a:p>
        </p:txBody>
      </p:sp>
      <p:sp>
        <p:nvSpPr>
          <p:cNvPr id="29" name="Shape 26"/>
          <p:cNvSpPr/>
          <p:nvPr/>
        </p:nvSpPr>
        <p:spPr>
          <a:xfrm>
            <a:off x="411480" y="4504476"/>
            <a:ext cx="5303520" cy="384048"/>
          </a:xfrm>
          <a:prstGeom prst="rect">
            <a:avLst/>
          </a:prstGeom>
          <a:solidFill>
            <a:srgbClr val="4A90D9"/>
          </a:solidFill>
          <a:ln w="12700">
            <a:solidFill>
              <a:srgbClr val="4A90D9"/>
            </a:solidFill>
            <a:prstDash val="solid"/>
          </a:ln>
        </p:spPr>
        <p:txBody>
          <a:bodyPr/>
          <a:lstStyle/>
          <a:p>
            <a:endParaRPr lang="en-GB"/>
          </a:p>
        </p:txBody>
      </p:sp>
      <p:sp>
        <p:nvSpPr>
          <p:cNvPr id="30" name="Text 27"/>
          <p:cNvSpPr/>
          <p:nvPr/>
        </p:nvSpPr>
        <p:spPr>
          <a:xfrm>
            <a:off x="411480" y="4504476"/>
            <a:ext cx="5303520" cy="38404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Scratch - the World’s introduction to coding</a:t>
            </a:r>
            <a:endParaRPr lang="en-US" sz="1100" dirty="0"/>
          </a:p>
        </p:txBody>
      </p:sp>
    </p:spTree>
    <p:extLst>
      <p:ext uri="{BB962C8B-B14F-4D97-AF65-F5344CB8AC3E}">
        <p14:creationId xmlns:p14="http://schemas.microsoft.com/office/powerpoint/2010/main" val="1880007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60E18"/>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Shape 1"/>
          <p:cNvSpPr/>
          <p:nvPr/>
        </p:nvSpPr>
        <p:spPr>
          <a:xfrm>
            <a:off x="411480" y="411480"/>
            <a:ext cx="2194560" cy="256032"/>
          </a:xfrm>
          <a:prstGeom prst="rect">
            <a:avLst/>
          </a:prstGeom>
          <a:solidFill>
            <a:srgbClr val="00C9B1"/>
          </a:solidFill>
          <a:ln w="12700">
            <a:solidFill>
              <a:srgbClr val="00C9B1"/>
            </a:solidFill>
            <a:prstDash val="solid"/>
          </a:ln>
        </p:spPr>
        <p:txBody>
          <a:bodyPr/>
          <a:lstStyle/>
          <a:p>
            <a:endParaRPr lang="en-GB"/>
          </a:p>
        </p:txBody>
      </p:sp>
      <p:sp>
        <p:nvSpPr>
          <p:cNvPr id="4" name="Text 2"/>
          <p:cNvSpPr/>
          <p:nvPr/>
        </p:nvSpPr>
        <p:spPr>
          <a:xfrm>
            <a:off x="411480" y="411480"/>
            <a:ext cx="2194560" cy="256032"/>
          </a:xfrm>
          <a:prstGeom prst="rect">
            <a:avLst/>
          </a:prstGeom>
          <a:noFill/>
          <a:ln/>
        </p:spPr>
        <p:txBody>
          <a:bodyPr wrap="square" lIns="0" tIns="0" rIns="0" bIns="0" rtlCol="0" anchor="ctr"/>
          <a:lstStyle/>
          <a:p>
            <a:pPr marL="0" indent="0" algn="ctr">
              <a:buNone/>
            </a:pPr>
            <a:r>
              <a:rPr lang="en-US" sz="900" b="1" kern="0" spc="300" dirty="0">
                <a:solidFill>
                  <a:srgbClr val="060E18"/>
                </a:solidFill>
                <a:latin typeface="Calibri" pitchFamily="34" charset="0"/>
                <a:ea typeface="Calibri" pitchFamily="34" charset="-122"/>
                <a:cs typeface="Calibri" pitchFamily="34" charset="-120"/>
              </a:rPr>
              <a:t>THE PROBLEM</a:t>
            </a:r>
            <a:endParaRPr lang="en-US" sz="900" dirty="0"/>
          </a:p>
        </p:txBody>
      </p:sp>
      <p:sp>
        <p:nvSpPr>
          <p:cNvPr id="5" name="Text 3"/>
          <p:cNvSpPr/>
          <p:nvPr/>
        </p:nvSpPr>
        <p:spPr>
          <a:xfrm>
            <a:off x="411480" y="804672"/>
            <a:ext cx="8321040" cy="822960"/>
          </a:xfrm>
          <a:prstGeom prst="rect">
            <a:avLst/>
          </a:prstGeom>
          <a:noFill/>
          <a:ln/>
        </p:spPr>
        <p:txBody>
          <a:bodyPr wrap="square" lIns="0" tIns="0" rIns="0" bIns="0"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Then Comes Python</a:t>
            </a:r>
            <a:endParaRPr lang="en-US" sz="3600" dirty="0"/>
          </a:p>
        </p:txBody>
      </p:sp>
      <p:sp>
        <p:nvSpPr>
          <p:cNvPr id="6" name="Shape 4"/>
          <p:cNvSpPr/>
          <p:nvPr/>
        </p:nvSpPr>
        <p:spPr>
          <a:xfrm>
            <a:off x="411480" y="1627632"/>
            <a:ext cx="8321040" cy="36576"/>
          </a:xfrm>
          <a:prstGeom prst="rect">
            <a:avLst/>
          </a:prstGeom>
          <a:solidFill>
            <a:srgbClr val="00C9B1"/>
          </a:solidFill>
          <a:ln w="12700">
            <a:solidFill>
              <a:srgbClr val="00C9B1"/>
            </a:solidFill>
            <a:prstDash val="solid"/>
          </a:ln>
        </p:spPr>
        <p:txBody>
          <a:bodyPr/>
          <a:lstStyle/>
          <a:p>
            <a:endParaRPr lang="en-GB"/>
          </a:p>
        </p:txBody>
      </p:sp>
      <p:pic>
        <p:nvPicPr>
          <p:cNvPr id="7" name="Image 0" descr="/home/claude/python_screenshot.png"/>
          <p:cNvPicPr>
            <a:picLocks noChangeAspect="1"/>
          </p:cNvPicPr>
          <p:nvPr/>
        </p:nvPicPr>
        <p:blipFill>
          <a:blip r:embed="rId3"/>
          <a:stretch>
            <a:fillRect/>
          </a:stretch>
        </p:blipFill>
        <p:spPr>
          <a:xfrm>
            <a:off x="411480" y="1755647"/>
            <a:ext cx="5303520" cy="2670049"/>
          </a:xfrm>
          <a:prstGeom prst="rect">
            <a:avLst/>
          </a:prstGeom>
        </p:spPr>
      </p:pic>
      <p:sp>
        <p:nvSpPr>
          <p:cNvPr id="8" name="Shape 5"/>
          <p:cNvSpPr/>
          <p:nvPr/>
        </p:nvSpPr>
        <p:spPr>
          <a:xfrm>
            <a:off x="5897880" y="1755648"/>
            <a:ext cx="2926080" cy="1005840"/>
          </a:xfrm>
          <a:prstGeom prst="rect">
            <a:avLst/>
          </a:prstGeom>
          <a:solidFill>
            <a:srgbClr val="0A1828"/>
          </a:solidFill>
          <a:ln w="12700">
            <a:solidFill>
              <a:srgbClr val="1A3A5C"/>
            </a:solidFill>
            <a:prstDash val="solid"/>
          </a:ln>
        </p:spPr>
        <p:txBody>
          <a:bodyPr/>
          <a:lstStyle/>
          <a:p>
            <a:endParaRPr lang="en-GB"/>
          </a:p>
        </p:txBody>
      </p:sp>
      <p:sp>
        <p:nvSpPr>
          <p:cNvPr id="9" name="Text 6"/>
          <p:cNvSpPr/>
          <p:nvPr/>
        </p:nvSpPr>
        <p:spPr>
          <a:xfrm>
            <a:off x="5897880" y="1801368"/>
            <a:ext cx="2926080" cy="548640"/>
          </a:xfrm>
          <a:prstGeom prst="rect">
            <a:avLst/>
          </a:prstGeom>
          <a:noFill/>
          <a:ln/>
        </p:spPr>
        <p:txBody>
          <a:bodyPr wrap="square" lIns="0" tIns="0" rIns="0" bIns="0" rtlCol="0" anchor="ctr"/>
          <a:lstStyle/>
          <a:p>
            <a:pPr marL="0" indent="0" algn="ctr">
              <a:buNone/>
            </a:pPr>
            <a:r>
              <a:rPr lang="en-US" sz="3600" b="1" dirty="0">
                <a:solidFill>
                  <a:srgbClr val="00C9B1"/>
                </a:solidFill>
                <a:latin typeface="Calibri" pitchFamily="34" charset="0"/>
                <a:ea typeface="Calibri" pitchFamily="34" charset="-122"/>
                <a:cs typeface="Calibri" pitchFamily="34" charset="-120"/>
              </a:rPr>
              <a:t>90%</a:t>
            </a:r>
            <a:endParaRPr lang="en-US" sz="3600" dirty="0"/>
          </a:p>
        </p:txBody>
      </p:sp>
      <p:sp>
        <p:nvSpPr>
          <p:cNvPr id="10" name="Text 7"/>
          <p:cNvSpPr/>
          <p:nvPr/>
        </p:nvSpPr>
        <p:spPr>
          <a:xfrm>
            <a:off x="5897880" y="2350008"/>
            <a:ext cx="2926080" cy="365760"/>
          </a:xfrm>
          <a:prstGeom prst="rect">
            <a:avLst/>
          </a:prstGeom>
          <a:noFill/>
          <a:ln/>
        </p:spPr>
        <p:txBody>
          <a:bodyPr wrap="square" lIns="0" tIns="0" rIns="0" bIns="0" rtlCol="0" anchor="ctr"/>
          <a:lstStyle/>
          <a:p>
            <a:pPr marL="0" indent="0" algn="ctr">
              <a:buNone/>
            </a:pPr>
            <a:r>
              <a:rPr lang="en-US" sz="1100" dirty="0">
                <a:solidFill>
                  <a:srgbClr val="C8D8E8"/>
                </a:solidFill>
                <a:latin typeface="Calibri" pitchFamily="34" charset="0"/>
                <a:ea typeface="Calibri" pitchFamily="34" charset="-122"/>
                <a:cs typeface="Calibri" pitchFamily="34" charset="-120"/>
              </a:rPr>
              <a:t>of schools use</a:t>
            </a:r>
            <a:endParaRPr lang="en-US" sz="1100" dirty="0"/>
          </a:p>
          <a:p>
            <a:pPr marL="0" indent="0" algn="ctr">
              <a:buNone/>
            </a:pPr>
            <a:r>
              <a:rPr lang="en-US" sz="1100" dirty="0">
                <a:solidFill>
                  <a:srgbClr val="C8D8E8"/>
                </a:solidFill>
                <a:latin typeface="Calibri" pitchFamily="34" charset="0"/>
                <a:ea typeface="Calibri" pitchFamily="34" charset="-122"/>
                <a:cs typeface="Calibri" pitchFamily="34" charset="-120"/>
              </a:rPr>
              <a:t>Python for GCSE</a:t>
            </a:r>
            <a:endParaRPr lang="en-US" sz="1100" dirty="0"/>
          </a:p>
        </p:txBody>
      </p:sp>
      <p:sp>
        <p:nvSpPr>
          <p:cNvPr id="11" name="Shape 8"/>
          <p:cNvSpPr/>
          <p:nvPr/>
        </p:nvSpPr>
        <p:spPr>
          <a:xfrm>
            <a:off x="5897880" y="2852928"/>
            <a:ext cx="2926080" cy="1005840"/>
          </a:xfrm>
          <a:prstGeom prst="rect">
            <a:avLst/>
          </a:prstGeom>
          <a:solidFill>
            <a:srgbClr val="0A1828"/>
          </a:solidFill>
          <a:ln w="12700">
            <a:solidFill>
              <a:srgbClr val="1A3A5C"/>
            </a:solidFill>
            <a:prstDash val="solid"/>
          </a:ln>
        </p:spPr>
        <p:txBody>
          <a:bodyPr/>
          <a:lstStyle/>
          <a:p>
            <a:endParaRPr lang="en-GB"/>
          </a:p>
        </p:txBody>
      </p:sp>
      <p:sp>
        <p:nvSpPr>
          <p:cNvPr id="12" name="Text 9"/>
          <p:cNvSpPr/>
          <p:nvPr/>
        </p:nvSpPr>
        <p:spPr>
          <a:xfrm>
            <a:off x="5897880" y="2898648"/>
            <a:ext cx="2926080" cy="548640"/>
          </a:xfrm>
          <a:prstGeom prst="rect">
            <a:avLst/>
          </a:prstGeom>
          <a:noFill/>
          <a:ln/>
        </p:spPr>
        <p:txBody>
          <a:bodyPr wrap="square" lIns="0" tIns="0" rIns="0" bIns="0" rtlCol="0" anchor="ctr"/>
          <a:lstStyle/>
          <a:p>
            <a:pPr marL="0" indent="0" algn="ctr">
              <a:buNone/>
            </a:pPr>
            <a:r>
              <a:rPr lang="en-US" sz="3600" b="1" dirty="0">
                <a:solidFill>
                  <a:srgbClr val="00C9B1"/>
                </a:solidFill>
                <a:latin typeface="Calibri" pitchFamily="34" charset="0"/>
                <a:ea typeface="Calibri" pitchFamily="34" charset="-122"/>
                <a:cs typeface="Calibri" pitchFamily="34" charset="-120"/>
              </a:rPr>
              <a:t>-27%</a:t>
            </a:r>
            <a:endParaRPr lang="en-US" sz="3600" dirty="0"/>
          </a:p>
        </p:txBody>
      </p:sp>
      <p:sp>
        <p:nvSpPr>
          <p:cNvPr id="13" name="Text 10"/>
          <p:cNvSpPr/>
          <p:nvPr/>
        </p:nvSpPr>
        <p:spPr>
          <a:xfrm>
            <a:off x="5897880" y="3447288"/>
            <a:ext cx="2926080" cy="365760"/>
          </a:xfrm>
          <a:prstGeom prst="rect">
            <a:avLst/>
          </a:prstGeom>
          <a:noFill/>
          <a:ln/>
        </p:spPr>
        <p:txBody>
          <a:bodyPr wrap="square" lIns="0" tIns="0" rIns="0" bIns="0" rtlCol="0" anchor="ctr"/>
          <a:lstStyle/>
          <a:p>
            <a:pPr marL="0" indent="0" algn="ctr">
              <a:buNone/>
            </a:pPr>
            <a:r>
              <a:rPr lang="en-US" sz="1100" dirty="0">
                <a:solidFill>
                  <a:srgbClr val="C8D8E8"/>
                </a:solidFill>
                <a:latin typeface="Calibri" pitchFamily="34" charset="0"/>
                <a:ea typeface="Calibri" pitchFamily="34" charset="-122"/>
                <a:cs typeface="Calibri" pitchFamily="34" charset="-120"/>
              </a:rPr>
              <a:t>Computing hours</a:t>
            </a:r>
            <a:endParaRPr lang="en-US" sz="1100" dirty="0"/>
          </a:p>
          <a:p>
            <a:pPr marL="0" indent="0" algn="ctr">
              <a:buNone/>
            </a:pPr>
            <a:r>
              <a:rPr lang="en-US" sz="1100" dirty="0">
                <a:solidFill>
                  <a:srgbClr val="C8D8E8"/>
                </a:solidFill>
                <a:latin typeface="Calibri" pitchFamily="34" charset="0"/>
                <a:ea typeface="Calibri" pitchFamily="34" charset="-122"/>
                <a:cs typeface="Calibri" pitchFamily="34" charset="-120"/>
              </a:rPr>
              <a:t>in UK schools since 2015</a:t>
            </a:r>
            <a:endParaRPr lang="en-US" sz="1100" dirty="0"/>
          </a:p>
        </p:txBody>
      </p:sp>
      <p:sp>
        <p:nvSpPr>
          <p:cNvPr id="14" name="Shape 11"/>
          <p:cNvSpPr/>
          <p:nvPr/>
        </p:nvSpPr>
        <p:spPr>
          <a:xfrm>
            <a:off x="5897880" y="3959352"/>
            <a:ext cx="164592" cy="164592"/>
          </a:xfrm>
          <a:prstGeom prst="ellipse">
            <a:avLst/>
          </a:prstGeom>
          <a:solidFill>
            <a:srgbClr val="E74C3C"/>
          </a:solidFill>
          <a:ln w="12700">
            <a:solidFill>
              <a:srgbClr val="E74C3C"/>
            </a:solidFill>
            <a:prstDash val="solid"/>
          </a:ln>
        </p:spPr>
        <p:txBody>
          <a:bodyPr/>
          <a:lstStyle/>
          <a:p>
            <a:endParaRPr lang="en-GB"/>
          </a:p>
        </p:txBody>
      </p:sp>
      <p:sp>
        <p:nvSpPr>
          <p:cNvPr id="15" name="Text 12"/>
          <p:cNvSpPr/>
          <p:nvPr/>
        </p:nvSpPr>
        <p:spPr>
          <a:xfrm>
            <a:off x="5897880" y="3950208"/>
            <a:ext cx="164592" cy="164592"/>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a:t>
            </a:r>
            <a:endParaRPr lang="en-US" sz="800" dirty="0"/>
          </a:p>
        </p:txBody>
      </p:sp>
      <p:sp>
        <p:nvSpPr>
          <p:cNvPr id="16" name="Text 13"/>
          <p:cNvSpPr/>
          <p:nvPr/>
        </p:nvSpPr>
        <p:spPr>
          <a:xfrm>
            <a:off x="6126480" y="3959352"/>
            <a:ext cx="2697480" cy="164592"/>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No colours, no blocks</a:t>
            </a:r>
            <a:endParaRPr lang="en-US" sz="1050" dirty="0"/>
          </a:p>
        </p:txBody>
      </p:sp>
      <p:sp>
        <p:nvSpPr>
          <p:cNvPr id="17" name="Shape 14"/>
          <p:cNvSpPr/>
          <p:nvPr/>
        </p:nvSpPr>
        <p:spPr>
          <a:xfrm>
            <a:off x="5897880" y="4142232"/>
            <a:ext cx="164592" cy="164592"/>
          </a:xfrm>
          <a:prstGeom prst="ellipse">
            <a:avLst/>
          </a:prstGeom>
          <a:solidFill>
            <a:srgbClr val="E74C3C"/>
          </a:solidFill>
          <a:ln w="12700">
            <a:solidFill>
              <a:srgbClr val="E74C3C"/>
            </a:solidFill>
            <a:prstDash val="solid"/>
          </a:ln>
        </p:spPr>
        <p:txBody>
          <a:bodyPr/>
          <a:lstStyle/>
          <a:p>
            <a:endParaRPr lang="en-GB"/>
          </a:p>
        </p:txBody>
      </p:sp>
      <p:sp>
        <p:nvSpPr>
          <p:cNvPr id="18" name="Text 15"/>
          <p:cNvSpPr/>
          <p:nvPr/>
        </p:nvSpPr>
        <p:spPr>
          <a:xfrm>
            <a:off x="5897880" y="4133088"/>
            <a:ext cx="164592" cy="164592"/>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a:t>
            </a:r>
            <a:endParaRPr lang="en-US" sz="800" dirty="0"/>
          </a:p>
        </p:txBody>
      </p:sp>
      <p:sp>
        <p:nvSpPr>
          <p:cNvPr id="19" name="Text 16"/>
          <p:cNvSpPr/>
          <p:nvPr/>
        </p:nvSpPr>
        <p:spPr>
          <a:xfrm>
            <a:off x="6126480" y="4142232"/>
            <a:ext cx="2697480" cy="164592"/>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No visual feedback</a:t>
            </a:r>
            <a:endParaRPr lang="en-US" sz="1050" dirty="0"/>
          </a:p>
        </p:txBody>
      </p:sp>
      <p:sp>
        <p:nvSpPr>
          <p:cNvPr id="20" name="Shape 17"/>
          <p:cNvSpPr/>
          <p:nvPr/>
        </p:nvSpPr>
        <p:spPr>
          <a:xfrm>
            <a:off x="5897880" y="4325112"/>
            <a:ext cx="164592" cy="164592"/>
          </a:xfrm>
          <a:prstGeom prst="ellipse">
            <a:avLst/>
          </a:prstGeom>
          <a:solidFill>
            <a:srgbClr val="E74C3C"/>
          </a:solidFill>
          <a:ln w="12700">
            <a:solidFill>
              <a:srgbClr val="E74C3C"/>
            </a:solidFill>
            <a:prstDash val="solid"/>
          </a:ln>
        </p:spPr>
        <p:txBody>
          <a:bodyPr/>
          <a:lstStyle/>
          <a:p>
            <a:endParaRPr lang="en-GB"/>
          </a:p>
        </p:txBody>
      </p:sp>
      <p:sp>
        <p:nvSpPr>
          <p:cNvPr id="21" name="Text 18"/>
          <p:cNvSpPr/>
          <p:nvPr/>
        </p:nvSpPr>
        <p:spPr>
          <a:xfrm>
            <a:off x="5897880" y="4315968"/>
            <a:ext cx="164592" cy="164592"/>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a:t>
            </a:r>
            <a:endParaRPr lang="en-US" sz="800" dirty="0"/>
          </a:p>
        </p:txBody>
      </p:sp>
      <p:sp>
        <p:nvSpPr>
          <p:cNvPr id="22" name="Text 19"/>
          <p:cNvSpPr/>
          <p:nvPr/>
        </p:nvSpPr>
        <p:spPr>
          <a:xfrm>
            <a:off x="6126480" y="4325112"/>
            <a:ext cx="2697480" cy="164592"/>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Error messages mean nothing</a:t>
            </a:r>
            <a:endParaRPr lang="en-US" sz="1050" dirty="0"/>
          </a:p>
        </p:txBody>
      </p:sp>
      <p:sp>
        <p:nvSpPr>
          <p:cNvPr id="23" name="Shape 20"/>
          <p:cNvSpPr/>
          <p:nvPr/>
        </p:nvSpPr>
        <p:spPr>
          <a:xfrm>
            <a:off x="5897880" y="4507992"/>
            <a:ext cx="164592" cy="164592"/>
          </a:xfrm>
          <a:prstGeom prst="ellipse">
            <a:avLst/>
          </a:prstGeom>
          <a:solidFill>
            <a:srgbClr val="E74C3C"/>
          </a:solidFill>
          <a:ln w="12700">
            <a:solidFill>
              <a:srgbClr val="E74C3C"/>
            </a:solidFill>
            <a:prstDash val="solid"/>
          </a:ln>
        </p:spPr>
        <p:txBody>
          <a:bodyPr/>
          <a:lstStyle/>
          <a:p>
            <a:endParaRPr lang="en-GB"/>
          </a:p>
        </p:txBody>
      </p:sp>
      <p:sp>
        <p:nvSpPr>
          <p:cNvPr id="24" name="Text 21"/>
          <p:cNvSpPr/>
          <p:nvPr/>
        </p:nvSpPr>
        <p:spPr>
          <a:xfrm>
            <a:off x="5897880" y="4498848"/>
            <a:ext cx="164592" cy="164592"/>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a:t>
            </a:r>
            <a:endParaRPr lang="en-US" sz="800" dirty="0"/>
          </a:p>
        </p:txBody>
      </p:sp>
      <p:sp>
        <p:nvSpPr>
          <p:cNvPr id="25" name="Text 22"/>
          <p:cNvSpPr/>
          <p:nvPr/>
        </p:nvSpPr>
        <p:spPr>
          <a:xfrm>
            <a:off x="6126480" y="4507992"/>
            <a:ext cx="2697480" cy="164592"/>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Confidence vanishes</a:t>
            </a:r>
            <a:endParaRPr lang="en-US" sz="1050" dirty="0"/>
          </a:p>
        </p:txBody>
      </p:sp>
      <p:sp>
        <p:nvSpPr>
          <p:cNvPr id="26" name="Shape 23"/>
          <p:cNvSpPr/>
          <p:nvPr/>
        </p:nvSpPr>
        <p:spPr>
          <a:xfrm>
            <a:off x="5897880" y="4690872"/>
            <a:ext cx="164592" cy="164592"/>
          </a:xfrm>
          <a:prstGeom prst="ellipse">
            <a:avLst/>
          </a:prstGeom>
          <a:solidFill>
            <a:srgbClr val="E74C3C"/>
          </a:solidFill>
          <a:ln w="12700">
            <a:solidFill>
              <a:srgbClr val="E74C3C"/>
            </a:solidFill>
            <a:prstDash val="solid"/>
          </a:ln>
        </p:spPr>
        <p:txBody>
          <a:bodyPr/>
          <a:lstStyle/>
          <a:p>
            <a:endParaRPr lang="en-GB"/>
          </a:p>
        </p:txBody>
      </p:sp>
      <p:sp>
        <p:nvSpPr>
          <p:cNvPr id="27" name="Text 24"/>
          <p:cNvSpPr/>
          <p:nvPr/>
        </p:nvSpPr>
        <p:spPr>
          <a:xfrm>
            <a:off x="5897880" y="4681728"/>
            <a:ext cx="164592" cy="164592"/>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a:t>
            </a:r>
            <a:endParaRPr lang="en-US" sz="800" dirty="0"/>
          </a:p>
        </p:txBody>
      </p:sp>
      <p:sp>
        <p:nvSpPr>
          <p:cNvPr id="28" name="Text 25"/>
          <p:cNvSpPr/>
          <p:nvPr/>
        </p:nvSpPr>
        <p:spPr>
          <a:xfrm>
            <a:off x="6126480" y="4690872"/>
            <a:ext cx="2697480" cy="164592"/>
          </a:xfrm>
          <a:prstGeom prst="rect">
            <a:avLst/>
          </a:prstGeom>
          <a:noFill/>
          <a:ln/>
        </p:spPr>
        <p:txBody>
          <a:bodyPr wrap="square" lIns="0" tIns="0" rIns="0" bIns="0" rtlCol="0" anchor="ctr"/>
          <a:lstStyle/>
          <a:p>
            <a:pPr marL="0" indent="0">
              <a:buNone/>
            </a:pPr>
            <a:r>
              <a:rPr lang="en-US" sz="1050" dirty="0">
                <a:solidFill>
                  <a:srgbClr val="C8D8E8"/>
                </a:solidFill>
                <a:latin typeface="Calibri" pitchFamily="34" charset="0"/>
                <a:ea typeface="Calibri" pitchFamily="34" charset="-122"/>
                <a:cs typeface="Calibri" pitchFamily="34" charset="-120"/>
              </a:rPr>
              <a:t>A huge chasm between Scratch and Python</a:t>
            </a:r>
            <a:endParaRPr lang="en-US" sz="1050" dirty="0"/>
          </a:p>
        </p:txBody>
      </p:sp>
      <p:sp>
        <p:nvSpPr>
          <p:cNvPr id="29" name="Shape 26"/>
          <p:cNvSpPr/>
          <p:nvPr/>
        </p:nvSpPr>
        <p:spPr>
          <a:xfrm>
            <a:off x="411480" y="4483374"/>
            <a:ext cx="5303520" cy="384048"/>
          </a:xfrm>
          <a:prstGeom prst="rect">
            <a:avLst/>
          </a:prstGeom>
          <a:solidFill>
            <a:srgbClr val="C0392B"/>
          </a:solidFill>
          <a:ln w="12700">
            <a:solidFill>
              <a:srgbClr val="C0392B"/>
            </a:solidFill>
            <a:prstDash val="solid"/>
          </a:ln>
        </p:spPr>
        <p:txBody>
          <a:bodyPr/>
          <a:lstStyle/>
          <a:p>
            <a:endParaRPr lang="en-GB"/>
          </a:p>
        </p:txBody>
      </p:sp>
      <p:sp>
        <p:nvSpPr>
          <p:cNvPr id="30" name="Text 27"/>
          <p:cNvSpPr/>
          <p:nvPr/>
        </p:nvSpPr>
        <p:spPr>
          <a:xfrm>
            <a:off x="411480" y="4462272"/>
            <a:ext cx="5303520" cy="38404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A child who was flying ten minutes ago is completely lost</a:t>
            </a:r>
            <a:endParaRPr lang="en-US" sz="1100" dirty="0"/>
          </a:p>
        </p:txBody>
      </p:sp>
    </p:spTree>
    <p:extLst>
      <p:ext uri="{BB962C8B-B14F-4D97-AF65-F5344CB8AC3E}">
        <p14:creationId xmlns:p14="http://schemas.microsoft.com/office/powerpoint/2010/main" val="3377078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60E18"/>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Text 1"/>
          <p:cNvSpPr/>
          <p:nvPr/>
        </p:nvSpPr>
        <p:spPr>
          <a:xfrm>
            <a:off x="502920" y="502920"/>
            <a:ext cx="5486400" cy="320040"/>
          </a:xfrm>
          <a:prstGeom prst="rect">
            <a:avLst/>
          </a:prstGeom>
          <a:noFill/>
          <a:ln/>
        </p:spPr>
        <p:txBody>
          <a:bodyPr wrap="square" lIns="0" tIns="0" rIns="0" bIns="0" rtlCol="0" anchor="ctr"/>
          <a:lstStyle/>
          <a:p>
            <a:pPr marL="0" indent="0">
              <a:buNone/>
            </a:pPr>
            <a:r>
              <a:rPr lang="en-US" sz="1100" b="1" kern="0" spc="300" dirty="0">
                <a:solidFill>
                  <a:srgbClr val="00C9B1"/>
                </a:solidFill>
                <a:latin typeface="Calibri" pitchFamily="34" charset="0"/>
                <a:ea typeface="Calibri" pitchFamily="34" charset="-122"/>
                <a:cs typeface="Calibri" pitchFamily="34" charset="-120"/>
              </a:rPr>
              <a:t>FROM AN IDEA TO WORKING APP</a:t>
            </a:r>
            <a:endParaRPr lang="en-US" sz="1100" dirty="0"/>
          </a:p>
        </p:txBody>
      </p:sp>
      <p:sp>
        <p:nvSpPr>
          <p:cNvPr id="4" name="Text 2"/>
          <p:cNvSpPr/>
          <p:nvPr/>
        </p:nvSpPr>
        <p:spPr>
          <a:xfrm>
            <a:off x="502920" y="896112"/>
            <a:ext cx="5486400" cy="1188720"/>
          </a:xfrm>
          <a:prstGeom prst="rect">
            <a:avLst/>
          </a:prstGeom>
          <a:noFill/>
          <a:ln/>
        </p:spPr>
        <p:txBody>
          <a:bodyPr wrap="square" lIns="0" tIns="0" rIns="0" bIns="0" rtlCol="0" anchor="ctr"/>
          <a:lstStyle/>
          <a:p>
            <a:pPr marL="0" indent="0">
              <a:buNone/>
            </a:pPr>
            <a:r>
              <a:rPr lang="en-US" sz="6400" b="1" dirty="0">
                <a:solidFill>
                  <a:srgbClr val="FFFFFF"/>
                </a:solidFill>
                <a:latin typeface="Calibri" pitchFamily="34" charset="0"/>
                <a:ea typeface="Calibri" pitchFamily="34" charset="-122"/>
                <a:cs typeface="Calibri" pitchFamily="34" charset="-120"/>
              </a:rPr>
              <a:t>LLCodeBridge</a:t>
            </a:r>
            <a:endParaRPr lang="en-US" sz="6400" dirty="0"/>
          </a:p>
        </p:txBody>
      </p:sp>
      <p:sp>
        <p:nvSpPr>
          <p:cNvPr id="5" name="Text 3"/>
          <p:cNvSpPr/>
          <p:nvPr/>
        </p:nvSpPr>
        <p:spPr>
          <a:xfrm>
            <a:off x="502920" y="2084832"/>
            <a:ext cx="4572000" cy="365760"/>
          </a:xfrm>
          <a:prstGeom prst="rect">
            <a:avLst/>
          </a:prstGeom>
          <a:noFill/>
          <a:ln/>
        </p:spPr>
        <p:txBody>
          <a:bodyPr wrap="square" lIns="0" tIns="0" rIns="0" bIns="0" rtlCol="0" anchor="ctr"/>
          <a:lstStyle/>
          <a:p>
            <a:pPr marL="0" indent="0">
              <a:buNone/>
            </a:pPr>
            <a:r>
              <a:rPr lang="en-US" sz="1800" b="1" dirty="0">
                <a:solidFill>
                  <a:srgbClr val="00C9B1"/>
                </a:solidFill>
                <a:latin typeface="Calibri" pitchFamily="34" charset="0"/>
                <a:ea typeface="Calibri" pitchFamily="34" charset="-122"/>
                <a:cs typeface="Calibri" pitchFamily="34" charset="-120"/>
              </a:rPr>
              <a:t>IN ONE SESSION</a:t>
            </a:r>
            <a:endParaRPr lang="en-US" sz="1800" dirty="0"/>
          </a:p>
        </p:txBody>
      </p:sp>
      <p:sp>
        <p:nvSpPr>
          <p:cNvPr id="6" name="Shape 4"/>
          <p:cNvSpPr/>
          <p:nvPr/>
        </p:nvSpPr>
        <p:spPr>
          <a:xfrm>
            <a:off x="502920" y="2487168"/>
            <a:ext cx="3200400" cy="45720"/>
          </a:xfrm>
          <a:prstGeom prst="rect">
            <a:avLst/>
          </a:prstGeom>
          <a:solidFill>
            <a:srgbClr val="00C9B1"/>
          </a:solidFill>
          <a:ln w="12700">
            <a:solidFill>
              <a:srgbClr val="00C9B1"/>
            </a:solidFill>
            <a:prstDash val="solid"/>
          </a:ln>
        </p:spPr>
        <p:txBody>
          <a:bodyPr/>
          <a:lstStyle/>
          <a:p>
            <a:endParaRPr lang="en-GB"/>
          </a:p>
        </p:txBody>
      </p:sp>
      <p:pic>
        <p:nvPicPr>
          <p:cNvPr id="9" name="Image 0" descr="/home/claude/chasm.png"/>
          <p:cNvPicPr>
            <a:picLocks noChangeAspect="1"/>
          </p:cNvPicPr>
          <p:nvPr/>
        </p:nvPicPr>
        <p:blipFill>
          <a:blip r:embed="rId3"/>
          <a:stretch>
            <a:fillRect/>
          </a:stretch>
        </p:blipFill>
        <p:spPr>
          <a:xfrm>
            <a:off x="5669280" y="320040"/>
            <a:ext cx="3154680" cy="4507992"/>
          </a:xfrm>
          <a:prstGeom prst="rect">
            <a:avLst/>
          </a:prstGeom>
        </p:spPr>
      </p:pic>
    </p:spTree>
    <p:extLst>
      <p:ext uri="{BB962C8B-B14F-4D97-AF65-F5344CB8AC3E}">
        <p14:creationId xmlns:p14="http://schemas.microsoft.com/office/powerpoint/2010/main" val="2160332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60E18"/>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Shape 1"/>
          <p:cNvSpPr/>
          <p:nvPr/>
        </p:nvSpPr>
        <p:spPr>
          <a:xfrm>
            <a:off x="411480" y="411480"/>
            <a:ext cx="2194560" cy="256032"/>
          </a:xfrm>
          <a:prstGeom prst="rect">
            <a:avLst/>
          </a:prstGeom>
          <a:solidFill>
            <a:srgbClr val="00C9B1"/>
          </a:solidFill>
          <a:ln w="12700">
            <a:solidFill>
              <a:srgbClr val="00C9B1"/>
            </a:solidFill>
            <a:prstDash val="solid"/>
          </a:ln>
        </p:spPr>
        <p:txBody>
          <a:bodyPr/>
          <a:lstStyle/>
          <a:p>
            <a:endParaRPr lang="en-GB"/>
          </a:p>
        </p:txBody>
      </p:sp>
      <p:sp>
        <p:nvSpPr>
          <p:cNvPr id="4" name="Text 2"/>
          <p:cNvSpPr/>
          <p:nvPr/>
        </p:nvSpPr>
        <p:spPr>
          <a:xfrm>
            <a:off x="411480" y="411480"/>
            <a:ext cx="2194560" cy="256032"/>
          </a:xfrm>
          <a:prstGeom prst="rect">
            <a:avLst/>
          </a:prstGeom>
          <a:noFill/>
          <a:ln/>
        </p:spPr>
        <p:txBody>
          <a:bodyPr wrap="square" lIns="0" tIns="0" rIns="0" bIns="0" rtlCol="0" anchor="ctr"/>
          <a:lstStyle/>
          <a:p>
            <a:pPr marL="0" indent="0" algn="ctr">
              <a:buNone/>
            </a:pPr>
            <a:r>
              <a:rPr lang="en-US" sz="900" b="1" kern="0" spc="300" dirty="0">
                <a:solidFill>
                  <a:srgbClr val="060E18"/>
                </a:solidFill>
                <a:latin typeface="Calibri" pitchFamily="34" charset="0"/>
                <a:ea typeface="Calibri" pitchFamily="34" charset="-122"/>
                <a:cs typeface="Calibri" pitchFamily="34" charset="-120"/>
              </a:rPr>
              <a:t>THE APPROACH</a:t>
            </a:r>
            <a:endParaRPr lang="en-US" sz="900" dirty="0"/>
          </a:p>
        </p:txBody>
      </p:sp>
      <p:sp>
        <p:nvSpPr>
          <p:cNvPr id="5" name="Text 3"/>
          <p:cNvSpPr/>
          <p:nvPr/>
        </p:nvSpPr>
        <p:spPr>
          <a:xfrm>
            <a:off x="411480" y="804672"/>
            <a:ext cx="8321040" cy="822960"/>
          </a:xfrm>
          <a:prstGeom prst="rect">
            <a:avLst/>
          </a:prstGeom>
          <a:noFill/>
          <a:ln/>
        </p:spPr>
        <p:txBody>
          <a:bodyPr wrap="square" lIns="0" tIns="0" rIns="0" bIns="0"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My Initial Decisions</a:t>
            </a:r>
            <a:endParaRPr lang="en-US" sz="3600" dirty="0"/>
          </a:p>
        </p:txBody>
      </p:sp>
      <p:sp>
        <p:nvSpPr>
          <p:cNvPr id="6" name="Shape 4"/>
          <p:cNvSpPr/>
          <p:nvPr/>
        </p:nvSpPr>
        <p:spPr>
          <a:xfrm>
            <a:off x="411480" y="1627632"/>
            <a:ext cx="8321040" cy="36576"/>
          </a:xfrm>
          <a:prstGeom prst="rect">
            <a:avLst/>
          </a:prstGeom>
          <a:solidFill>
            <a:srgbClr val="00C9B1"/>
          </a:solidFill>
          <a:ln w="12700">
            <a:solidFill>
              <a:srgbClr val="00C9B1"/>
            </a:solidFill>
            <a:prstDash val="solid"/>
          </a:ln>
        </p:spPr>
        <p:txBody>
          <a:bodyPr/>
          <a:lstStyle/>
          <a:p>
            <a:endParaRPr lang="en-GB"/>
          </a:p>
        </p:txBody>
      </p:sp>
      <p:sp>
        <p:nvSpPr>
          <p:cNvPr id="7" name="Shape 5"/>
          <p:cNvSpPr/>
          <p:nvPr/>
        </p:nvSpPr>
        <p:spPr>
          <a:xfrm>
            <a:off x="502920" y="1810512"/>
            <a:ext cx="8321040" cy="640080"/>
          </a:xfrm>
          <a:prstGeom prst="rect">
            <a:avLst/>
          </a:prstGeom>
          <a:solidFill>
            <a:srgbClr val="0A1828"/>
          </a:solidFill>
          <a:ln w="12700">
            <a:solidFill>
              <a:srgbClr val="1A3A5C"/>
            </a:solidFill>
            <a:prstDash val="solid"/>
          </a:ln>
        </p:spPr>
        <p:txBody>
          <a:bodyPr/>
          <a:lstStyle/>
          <a:p>
            <a:endParaRPr lang="en-GB"/>
          </a:p>
        </p:txBody>
      </p:sp>
      <p:sp>
        <p:nvSpPr>
          <p:cNvPr id="8" name="Shape 6"/>
          <p:cNvSpPr/>
          <p:nvPr/>
        </p:nvSpPr>
        <p:spPr>
          <a:xfrm>
            <a:off x="502920" y="1810512"/>
            <a:ext cx="749808" cy="640080"/>
          </a:xfrm>
          <a:prstGeom prst="rect">
            <a:avLst/>
          </a:prstGeom>
          <a:solidFill>
            <a:srgbClr val="00C9B1"/>
          </a:solidFill>
          <a:ln w="12700">
            <a:solidFill>
              <a:srgbClr val="00C9B1"/>
            </a:solidFill>
            <a:prstDash val="solid"/>
          </a:ln>
        </p:spPr>
        <p:txBody>
          <a:bodyPr/>
          <a:lstStyle/>
          <a:p>
            <a:endParaRPr lang="en-GB"/>
          </a:p>
        </p:txBody>
      </p:sp>
      <p:sp>
        <p:nvSpPr>
          <p:cNvPr id="9" name="Text 7"/>
          <p:cNvSpPr/>
          <p:nvPr/>
        </p:nvSpPr>
        <p:spPr>
          <a:xfrm>
            <a:off x="502920" y="1810512"/>
            <a:ext cx="749808" cy="640080"/>
          </a:xfrm>
          <a:prstGeom prst="rect">
            <a:avLst/>
          </a:prstGeom>
          <a:noFill/>
          <a:ln/>
        </p:spPr>
        <p:txBody>
          <a:bodyPr wrap="square" lIns="0" tIns="0" rIns="0" bIns="0" rtlCol="0" anchor="ctr"/>
          <a:lstStyle/>
          <a:p>
            <a:pPr marL="0" indent="0" algn="ctr">
              <a:buNone/>
            </a:pPr>
            <a:r>
              <a:rPr lang="en-US" sz="2000" b="1" dirty="0">
                <a:solidFill>
                  <a:srgbClr val="060E18"/>
                </a:solidFill>
                <a:latin typeface="Calibri" pitchFamily="34" charset="0"/>
                <a:ea typeface="Calibri" pitchFamily="34" charset="-122"/>
                <a:cs typeface="Calibri" pitchFamily="34" charset="-120"/>
              </a:rPr>
              <a:t>01</a:t>
            </a:r>
            <a:endParaRPr lang="en-US" sz="2000" dirty="0"/>
          </a:p>
        </p:txBody>
      </p:sp>
      <p:sp>
        <p:nvSpPr>
          <p:cNvPr id="10" name="Text 8"/>
          <p:cNvSpPr/>
          <p:nvPr/>
        </p:nvSpPr>
        <p:spPr>
          <a:xfrm>
            <a:off x="1353312" y="1856232"/>
            <a:ext cx="7315200" cy="228600"/>
          </a:xfrm>
          <a:prstGeom prst="rect">
            <a:avLst/>
          </a:prstGeom>
          <a:noFill/>
          <a:ln/>
        </p:spPr>
        <p:txBody>
          <a:bodyPr wrap="square" lIns="0" tIns="0" rIns="0" bIns="0"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VS Code + Claude AI Extension</a:t>
            </a:r>
            <a:endParaRPr lang="en-US" sz="1250" dirty="0"/>
          </a:p>
        </p:txBody>
      </p:sp>
      <p:sp>
        <p:nvSpPr>
          <p:cNvPr id="11" name="Text 9"/>
          <p:cNvSpPr/>
          <p:nvPr/>
        </p:nvSpPr>
        <p:spPr>
          <a:xfrm>
            <a:off x="1353312" y="2093976"/>
            <a:ext cx="7315200" cy="320040"/>
          </a:xfrm>
          <a:prstGeom prst="rect">
            <a:avLst/>
          </a:prstGeom>
          <a:noFill/>
          <a:ln/>
        </p:spPr>
        <p:txBody>
          <a:bodyPr wrap="square" lIns="0" tIns="0" rIns="0" bIns="0" rtlCol="0" anchor="ctr"/>
          <a:lstStyle/>
          <a:p>
            <a:pPr marL="0" indent="0">
              <a:buNone/>
            </a:pPr>
            <a:r>
              <a:rPr lang="en-US" sz="1000" dirty="0">
                <a:solidFill>
                  <a:srgbClr val="C8D8E8"/>
                </a:solidFill>
                <a:latin typeface="Calibri" pitchFamily="34" charset="0"/>
                <a:ea typeface="Calibri" pitchFamily="34" charset="-122"/>
                <a:cs typeface="Calibri" pitchFamily="34" charset="-120"/>
              </a:rPr>
              <a:t>Claude embedded directly in the development environment - not a separate tab, not copy and paste. Aware of the files, aware of the context, right alongside the code.</a:t>
            </a:r>
            <a:endParaRPr lang="en-US" sz="1000" dirty="0"/>
          </a:p>
        </p:txBody>
      </p:sp>
      <p:sp>
        <p:nvSpPr>
          <p:cNvPr id="12" name="Shape 10"/>
          <p:cNvSpPr/>
          <p:nvPr/>
        </p:nvSpPr>
        <p:spPr>
          <a:xfrm>
            <a:off x="502920" y="2560320"/>
            <a:ext cx="8321040" cy="640080"/>
          </a:xfrm>
          <a:prstGeom prst="rect">
            <a:avLst/>
          </a:prstGeom>
          <a:solidFill>
            <a:srgbClr val="0A1828"/>
          </a:solidFill>
          <a:ln w="12700">
            <a:solidFill>
              <a:srgbClr val="1A3A5C"/>
            </a:solidFill>
            <a:prstDash val="solid"/>
          </a:ln>
        </p:spPr>
        <p:txBody>
          <a:bodyPr/>
          <a:lstStyle/>
          <a:p>
            <a:endParaRPr lang="en-GB"/>
          </a:p>
        </p:txBody>
      </p:sp>
      <p:sp>
        <p:nvSpPr>
          <p:cNvPr id="13" name="Shape 11"/>
          <p:cNvSpPr/>
          <p:nvPr/>
        </p:nvSpPr>
        <p:spPr>
          <a:xfrm>
            <a:off x="502920" y="2560320"/>
            <a:ext cx="749808" cy="640080"/>
          </a:xfrm>
          <a:prstGeom prst="rect">
            <a:avLst/>
          </a:prstGeom>
          <a:solidFill>
            <a:srgbClr val="00C9B1"/>
          </a:solidFill>
          <a:ln w="12700">
            <a:solidFill>
              <a:srgbClr val="00C9B1"/>
            </a:solidFill>
            <a:prstDash val="solid"/>
          </a:ln>
        </p:spPr>
        <p:txBody>
          <a:bodyPr/>
          <a:lstStyle/>
          <a:p>
            <a:endParaRPr lang="en-GB"/>
          </a:p>
        </p:txBody>
      </p:sp>
      <p:sp>
        <p:nvSpPr>
          <p:cNvPr id="14" name="Text 12"/>
          <p:cNvSpPr/>
          <p:nvPr/>
        </p:nvSpPr>
        <p:spPr>
          <a:xfrm>
            <a:off x="502920" y="2560320"/>
            <a:ext cx="749808" cy="640080"/>
          </a:xfrm>
          <a:prstGeom prst="rect">
            <a:avLst/>
          </a:prstGeom>
          <a:noFill/>
          <a:ln/>
        </p:spPr>
        <p:txBody>
          <a:bodyPr wrap="square" lIns="0" tIns="0" rIns="0" bIns="0" rtlCol="0" anchor="ctr"/>
          <a:lstStyle/>
          <a:p>
            <a:pPr marL="0" indent="0" algn="ctr">
              <a:buNone/>
            </a:pPr>
            <a:r>
              <a:rPr lang="en-US" sz="2000" b="1" dirty="0">
                <a:solidFill>
                  <a:srgbClr val="060E18"/>
                </a:solidFill>
                <a:latin typeface="Calibri" pitchFamily="34" charset="0"/>
                <a:ea typeface="Calibri" pitchFamily="34" charset="-122"/>
                <a:cs typeface="Calibri" pitchFamily="34" charset="-120"/>
              </a:rPr>
              <a:t>02</a:t>
            </a:r>
            <a:endParaRPr lang="en-US" sz="2000" dirty="0"/>
          </a:p>
        </p:txBody>
      </p:sp>
      <p:sp>
        <p:nvSpPr>
          <p:cNvPr id="15" name="Text 13"/>
          <p:cNvSpPr/>
          <p:nvPr/>
        </p:nvSpPr>
        <p:spPr>
          <a:xfrm>
            <a:off x="1353312" y="2606040"/>
            <a:ext cx="7315200" cy="228600"/>
          </a:xfrm>
          <a:prstGeom prst="rect">
            <a:avLst/>
          </a:prstGeom>
          <a:noFill/>
          <a:ln/>
        </p:spPr>
        <p:txBody>
          <a:bodyPr wrap="square" lIns="0" tIns="0" rIns="0" bIns="0"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Desktop App - Electron</a:t>
            </a:r>
            <a:endParaRPr lang="en-US" sz="1250" dirty="0"/>
          </a:p>
        </p:txBody>
      </p:sp>
      <p:sp>
        <p:nvSpPr>
          <p:cNvPr id="16" name="Text 14"/>
          <p:cNvSpPr/>
          <p:nvPr/>
        </p:nvSpPr>
        <p:spPr>
          <a:xfrm>
            <a:off x="1353312" y="2843784"/>
            <a:ext cx="7315200" cy="320040"/>
          </a:xfrm>
          <a:prstGeom prst="rect">
            <a:avLst/>
          </a:prstGeom>
          <a:noFill/>
          <a:ln/>
        </p:spPr>
        <p:txBody>
          <a:bodyPr wrap="square" lIns="0" tIns="0" rIns="0" bIns="0" rtlCol="0" anchor="ctr"/>
          <a:lstStyle/>
          <a:p>
            <a:pPr marL="0" indent="0">
              <a:buNone/>
            </a:pPr>
            <a:r>
              <a:rPr lang="en-US" sz="1000" dirty="0">
                <a:solidFill>
                  <a:srgbClr val="C8D8E8"/>
                </a:solidFill>
                <a:latin typeface="Calibri" pitchFamily="34" charset="0"/>
                <a:ea typeface="Calibri" pitchFamily="34" charset="-122"/>
                <a:cs typeface="Calibri" pitchFamily="34" charset="-120"/>
              </a:rPr>
              <a:t>Not a web server. Clean, self-contained, no dependencies to manage in a classroom. Electron is what VS Code itself is built on - cross-platform, well supported, native file dialogs.</a:t>
            </a:r>
            <a:endParaRPr lang="en-US" sz="1000" dirty="0"/>
          </a:p>
        </p:txBody>
      </p:sp>
      <p:sp>
        <p:nvSpPr>
          <p:cNvPr id="17" name="Shape 15"/>
          <p:cNvSpPr/>
          <p:nvPr/>
        </p:nvSpPr>
        <p:spPr>
          <a:xfrm>
            <a:off x="502920" y="3310128"/>
            <a:ext cx="8321040" cy="640080"/>
          </a:xfrm>
          <a:prstGeom prst="rect">
            <a:avLst/>
          </a:prstGeom>
          <a:solidFill>
            <a:srgbClr val="0A1828"/>
          </a:solidFill>
          <a:ln w="12700">
            <a:solidFill>
              <a:srgbClr val="1A3A5C"/>
            </a:solidFill>
            <a:prstDash val="solid"/>
          </a:ln>
        </p:spPr>
        <p:txBody>
          <a:bodyPr/>
          <a:lstStyle/>
          <a:p>
            <a:endParaRPr lang="en-GB"/>
          </a:p>
        </p:txBody>
      </p:sp>
      <p:sp>
        <p:nvSpPr>
          <p:cNvPr id="18" name="Shape 16"/>
          <p:cNvSpPr/>
          <p:nvPr/>
        </p:nvSpPr>
        <p:spPr>
          <a:xfrm>
            <a:off x="502920" y="3310128"/>
            <a:ext cx="749808" cy="640080"/>
          </a:xfrm>
          <a:prstGeom prst="rect">
            <a:avLst/>
          </a:prstGeom>
          <a:solidFill>
            <a:srgbClr val="00C9B1"/>
          </a:solidFill>
          <a:ln w="12700">
            <a:solidFill>
              <a:srgbClr val="00C9B1"/>
            </a:solidFill>
            <a:prstDash val="solid"/>
          </a:ln>
        </p:spPr>
        <p:txBody>
          <a:bodyPr/>
          <a:lstStyle/>
          <a:p>
            <a:endParaRPr lang="en-GB"/>
          </a:p>
        </p:txBody>
      </p:sp>
      <p:sp>
        <p:nvSpPr>
          <p:cNvPr id="19" name="Text 17"/>
          <p:cNvSpPr/>
          <p:nvPr/>
        </p:nvSpPr>
        <p:spPr>
          <a:xfrm>
            <a:off x="502920" y="3310128"/>
            <a:ext cx="749808" cy="640080"/>
          </a:xfrm>
          <a:prstGeom prst="rect">
            <a:avLst/>
          </a:prstGeom>
          <a:noFill/>
          <a:ln/>
        </p:spPr>
        <p:txBody>
          <a:bodyPr wrap="square" lIns="0" tIns="0" rIns="0" bIns="0" rtlCol="0" anchor="ctr"/>
          <a:lstStyle/>
          <a:p>
            <a:pPr marL="0" indent="0" algn="ctr">
              <a:buNone/>
            </a:pPr>
            <a:r>
              <a:rPr lang="en-US" sz="2000" b="1" dirty="0">
                <a:solidFill>
                  <a:srgbClr val="060E18"/>
                </a:solidFill>
                <a:latin typeface="Calibri" pitchFamily="34" charset="0"/>
                <a:ea typeface="Calibri" pitchFamily="34" charset="-122"/>
                <a:cs typeface="Calibri" pitchFamily="34" charset="-120"/>
              </a:rPr>
              <a:t>03</a:t>
            </a:r>
            <a:endParaRPr lang="en-US" sz="2000" dirty="0"/>
          </a:p>
        </p:txBody>
      </p:sp>
      <p:sp>
        <p:nvSpPr>
          <p:cNvPr id="20" name="Text 18"/>
          <p:cNvSpPr/>
          <p:nvPr/>
        </p:nvSpPr>
        <p:spPr>
          <a:xfrm>
            <a:off x="1353312" y="3355848"/>
            <a:ext cx="7315200" cy="228600"/>
          </a:xfrm>
          <a:prstGeom prst="rect">
            <a:avLst/>
          </a:prstGeom>
          <a:noFill/>
          <a:ln/>
        </p:spPr>
        <p:txBody>
          <a:bodyPr wrap="square" lIns="0" tIns="0" rIns="0" bIns="0"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No Python Installation Required</a:t>
            </a:r>
            <a:endParaRPr lang="en-US" sz="1250" dirty="0"/>
          </a:p>
        </p:txBody>
      </p:sp>
      <p:sp>
        <p:nvSpPr>
          <p:cNvPr id="21" name="Text 19"/>
          <p:cNvSpPr/>
          <p:nvPr/>
        </p:nvSpPr>
        <p:spPr>
          <a:xfrm>
            <a:off x="1353312" y="3593592"/>
            <a:ext cx="7315200" cy="320040"/>
          </a:xfrm>
          <a:prstGeom prst="rect">
            <a:avLst/>
          </a:prstGeom>
          <a:noFill/>
          <a:ln/>
        </p:spPr>
        <p:txBody>
          <a:bodyPr wrap="square" lIns="0" tIns="0" rIns="0" bIns="0" rtlCol="0" anchor="ctr"/>
          <a:lstStyle/>
          <a:p>
            <a:pPr marL="0" indent="0">
              <a:buNone/>
            </a:pPr>
            <a:r>
              <a:rPr lang="en-US" sz="1000" dirty="0">
                <a:solidFill>
                  <a:srgbClr val="C8D8E8"/>
                </a:solidFill>
                <a:latin typeface="Calibri" pitchFamily="34" charset="0"/>
                <a:ea typeface="Calibri" pitchFamily="34" charset="-122"/>
                <a:cs typeface="Calibri" pitchFamily="34" charset="-120"/>
              </a:rPr>
              <a:t>It had to just work. A child sits down, opens the app, and codes. No setup, no terminal, no system configuration.</a:t>
            </a:r>
            <a:endParaRPr lang="en-US" sz="1000" dirty="0"/>
          </a:p>
        </p:txBody>
      </p:sp>
      <p:sp>
        <p:nvSpPr>
          <p:cNvPr id="22" name="Shape 20"/>
          <p:cNvSpPr/>
          <p:nvPr/>
        </p:nvSpPr>
        <p:spPr>
          <a:xfrm>
            <a:off x="502920" y="4059936"/>
            <a:ext cx="8321040" cy="640080"/>
          </a:xfrm>
          <a:prstGeom prst="rect">
            <a:avLst/>
          </a:prstGeom>
          <a:solidFill>
            <a:srgbClr val="0A1828"/>
          </a:solidFill>
          <a:ln w="12700">
            <a:solidFill>
              <a:srgbClr val="1A3A5C"/>
            </a:solidFill>
            <a:prstDash val="solid"/>
          </a:ln>
        </p:spPr>
        <p:txBody>
          <a:bodyPr/>
          <a:lstStyle/>
          <a:p>
            <a:endParaRPr lang="en-GB"/>
          </a:p>
        </p:txBody>
      </p:sp>
      <p:sp>
        <p:nvSpPr>
          <p:cNvPr id="23" name="Shape 21"/>
          <p:cNvSpPr/>
          <p:nvPr/>
        </p:nvSpPr>
        <p:spPr>
          <a:xfrm>
            <a:off x="502920" y="4059936"/>
            <a:ext cx="749808" cy="640080"/>
          </a:xfrm>
          <a:prstGeom prst="rect">
            <a:avLst/>
          </a:prstGeom>
          <a:solidFill>
            <a:srgbClr val="00C9B1"/>
          </a:solidFill>
          <a:ln w="12700">
            <a:solidFill>
              <a:srgbClr val="00C9B1"/>
            </a:solidFill>
            <a:prstDash val="solid"/>
          </a:ln>
        </p:spPr>
        <p:txBody>
          <a:bodyPr/>
          <a:lstStyle/>
          <a:p>
            <a:endParaRPr lang="en-GB"/>
          </a:p>
        </p:txBody>
      </p:sp>
      <p:sp>
        <p:nvSpPr>
          <p:cNvPr id="24" name="Text 22"/>
          <p:cNvSpPr/>
          <p:nvPr/>
        </p:nvSpPr>
        <p:spPr>
          <a:xfrm>
            <a:off x="502920" y="4059936"/>
            <a:ext cx="749808" cy="640080"/>
          </a:xfrm>
          <a:prstGeom prst="rect">
            <a:avLst/>
          </a:prstGeom>
          <a:noFill/>
          <a:ln/>
        </p:spPr>
        <p:txBody>
          <a:bodyPr wrap="square" lIns="0" tIns="0" rIns="0" bIns="0" rtlCol="0" anchor="ctr"/>
          <a:lstStyle/>
          <a:p>
            <a:pPr marL="0" indent="0" algn="ctr">
              <a:buNone/>
            </a:pPr>
            <a:r>
              <a:rPr lang="en-US" sz="2000" b="1" dirty="0">
                <a:solidFill>
                  <a:srgbClr val="060E18"/>
                </a:solidFill>
                <a:latin typeface="Calibri" pitchFamily="34" charset="0"/>
                <a:ea typeface="Calibri" pitchFamily="34" charset="-122"/>
                <a:cs typeface="Calibri" pitchFamily="34" charset="-120"/>
              </a:rPr>
              <a:t>04</a:t>
            </a:r>
            <a:endParaRPr lang="en-US" sz="2000" dirty="0"/>
          </a:p>
        </p:txBody>
      </p:sp>
      <p:sp>
        <p:nvSpPr>
          <p:cNvPr id="25" name="Text 23"/>
          <p:cNvSpPr/>
          <p:nvPr/>
        </p:nvSpPr>
        <p:spPr>
          <a:xfrm>
            <a:off x="1353312" y="4105656"/>
            <a:ext cx="7315200" cy="228600"/>
          </a:xfrm>
          <a:prstGeom prst="rect">
            <a:avLst/>
          </a:prstGeom>
          <a:noFill/>
          <a:ln/>
        </p:spPr>
        <p:txBody>
          <a:bodyPr wrap="square" lIns="0" tIns="0" rIns="0" bIns="0"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Blockly as the Visual Layer</a:t>
            </a:r>
            <a:endParaRPr lang="en-US" sz="1250" dirty="0"/>
          </a:p>
        </p:txBody>
      </p:sp>
      <p:sp>
        <p:nvSpPr>
          <p:cNvPr id="26" name="Text 24"/>
          <p:cNvSpPr/>
          <p:nvPr/>
        </p:nvSpPr>
        <p:spPr>
          <a:xfrm>
            <a:off x="1353312" y="4343400"/>
            <a:ext cx="7315200" cy="320040"/>
          </a:xfrm>
          <a:prstGeom prst="rect">
            <a:avLst/>
          </a:prstGeom>
          <a:noFill/>
          <a:ln/>
        </p:spPr>
        <p:txBody>
          <a:bodyPr wrap="square" lIns="0" tIns="0" rIns="0" bIns="0" rtlCol="0" anchor="ctr"/>
          <a:lstStyle/>
          <a:p>
            <a:pPr marL="0" indent="0">
              <a:buNone/>
            </a:pPr>
            <a:r>
              <a:rPr lang="en-US" sz="1000" dirty="0">
                <a:solidFill>
                  <a:srgbClr val="C8D8E8"/>
                </a:solidFill>
                <a:latin typeface="Calibri" pitchFamily="34" charset="0"/>
                <a:ea typeface="Calibri" pitchFamily="34" charset="-122"/>
                <a:cs typeface="Calibri" pitchFamily="34" charset="-120"/>
              </a:rPr>
              <a:t>Scratch is built on Blockly — Google's open source JavaScript block framework. Using Blockly means the blocks look and feel familiar. Same logic, same visual language, just pointing somewhere new.</a:t>
            </a:r>
            <a:endParaRPr lang="en-US" sz="1000" dirty="0"/>
          </a:p>
        </p:txBody>
      </p:sp>
      <p:sp>
        <p:nvSpPr>
          <p:cNvPr id="27" name="Text 25"/>
          <p:cNvSpPr/>
          <p:nvPr/>
        </p:nvSpPr>
        <p:spPr>
          <a:xfrm>
            <a:off x="502920" y="4828032"/>
            <a:ext cx="8321040" cy="228600"/>
          </a:xfrm>
          <a:prstGeom prst="rect">
            <a:avLst/>
          </a:prstGeom>
          <a:noFill/>
          <a:ln/>
        </p:spPr>
        <p:txBody>
          <a:bodyPr wrap="square" lIns="0" tIns="0" rIns="0" bIns="0" rtlCol="0" anchor="ctr"/>
          <a:lstStyle/>
          <a:p>
            <a:pPr marL="0" indent="0">
              <a:buNone/>
            </a:pPr>
            <a:r>
              <a:rPr lang="en-US" sz="1050" i="1" dirty="0">
                <a:solidFill>
                  <a:srgbClr val="00C9B1"/>
                </a:solidFill>
                <a:latin typeface="Calibri" pitchFamily="34" charset="0"/>
                <a:ea typeface="Calibri" pitchFamily="34" charset="-122"/>
                <a:cs typeface="Calibri" pitchFamily="34" charset="-120"/>
              </a:rPr>
              <a:t>Two motivations: bringing something real to this forum - not a theory, a working product and I had a problem to solve.</a:t>
            </a:r>
            <a:endParaRPr lang="en-US" sz="1050" dirty="0"/>
          </a:p>
        </p:txBody>
      </p:sp>
    </p:spTree>
    <p:extLst>
      <p:ext uri="{BB962C8B-B14F-4D97-AF65-F5344CB8AC3E}">
        <p14:creationId xmlns:p14="http://schemas.microsoft.com/office/powerpoint/2010/main" val="3142642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60E18"/>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Shape 1"/>
          <p:cNvSpPr/>
          <p:nvPr/>
        </p:nvSpPr>
        <p:spPr>
          <a:xfrm>
            <a:off x="411480" y="411480"/>
            <a:ext cx="2194560" cy="256032"/>
          </a:xfrm>
          <a:prstGeom prst="rect">
            <a:avLst/>
          </a:prstGeom>
          <a:solidFill>
            <a:srgbClr val="00C9B1"/>
          </a:solidFill>
          <a:ln w="12700">
            <a:solidFill>
              <a:srgbClr val="00C9B1"/>
            </a:solidFill>
            <a:prstDash val="solid"/>
          </a:ln>
        </p:spPr>
        <p:txBody>
          <a:bodyPr/>
          <a:lstStyle/>
          <a:p>
            <a:endParaRPr lang="en-GB"/>
          </a:p>
        </p:txBody>
      </p:sp>
      <p:sp>
        <p:nvSpPr>
          <p:cNvPr id="4" name="Text 2"/>
          <p:cNvSpPr/>
          <p:nvPr/>
        </p:nvSpPr>
        <p:spPr>
          <a:xfrm>
            <a:off x="411480" y="411480"/>
            <a:ext cx="2194560" cy="256032"/>
          </a:xfrm>
          <a:prstGeom prst="rect">
            <a:avLst/>
          </a:prstGeom>
          <a:noFill/>
          <a:ln/>
        </p:spPr>
        <p:txBody>
          <a:bodyPr wrap="square" lIns="0" tIns="0" rIns="0" bIns="0" rtlCol="0" anchor="ctr"/>
          <a:lstStyle/>
          <a:p>
            <a:pPr marL="0" indent="0" algn="ctr">
              <a:buNone/>
            </a:pPr>
            <a:r>
              <a:rPr lang="en-US" sz="900" b="1" kern="0" spc="300" dirty="0">
                <a:solidFill>
                  <a:srgbClr val="060E18"/>
                </a:solidFill>
                <a:latin typeface="Calibri" pitchFamily="34" charset="0"/>
                <a:ea typeface="Calibri" pitchFamily="34" charset="-122"/>
                <a:cs typeface="Calibri" pitchFamily="34" charset="-120"/>
              </a:rPr>
              <a:t>THE PROMPT</a:t>
            </a:r>
            <a:endParaRPr lang="en-US" sz="900" dirty="0"/>
          </a:p>
        </p:txBody>
      </p:sp>
      <p:sp>
        <p:nvSpPr>
          <p:cNvPr id="5" name="Text 3"/>
          <p:cNvSpPr/>
          <p:nvPr/>
        </p:nvSpPr>
        <p:spPr>
          <a:xfrm>
            <a:off x="411480" y="804672"/>
            <a:ext cx="8321040" cy="822960"/>
          </a:xfrm>
          <a:prstGeom prst="rect">
            <a:avLst/>
          </a:prstGeom>
          <a:noFill/>
          <a:ln/>
        </p:spPr>
        <p:txBody>
          <a:bodyPr wrap="square" lIns="0" tIns="0" rIns="0" bIns="0"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One Paragraph. That’s it.</a:t>
            </a:r>
            <a:endParaRPr lang="en-US" sz="3600" dirty="0"/>
          </a:p>
        </p:txBody>
      </p:sp>
      <p:sp>
        <p:nvSpPr>
          <p:cNvPr id="6" name="Shape 4"/>
          <p:cNvSpPr/>
          <p:nvPr/>
        </p:nvSpPr>
        <p:spPr>
          <a:xfrm>
            <a:off x="411480" y="1627632"/>
            <a:ext cx="8321040" cy="36576"/>
          </a:xfrm>
          <a:prstGeom prst="rect">
            <a:avLst/>
          </a:prstGeom>
          <a:solidFill>
            <a:srgbClr val="00C9B1"/>
          </a:solidFill>
          <a:ln w="12700">
            <a:solidFill>
              <a:srgbClr val="00C9B1"/>
            </a:solidFill>
            <a:prstDash val="solid"/>
          </a:ln>
        </p:spPr>
        <p:txBody>
          <a:bodyPr/>
          <a:lstStyle/>
          <a:p>
            <a:endParaRPr lang="en-GB"/>
          </a:p>
        </p:txBody>
      </p:sp>
      <p:sp>
        <p:nvSpPr>
          <p:cNvPr id="7" name="Shape 5"/>
          <p:cNvSpPr/>
          <p:nvPr/>
        </p:nvSpPr>
        <p:spPr>
          <a:xfrm>
            <a:off x="502920" y="1783080"/>
            <a:ext cx="8321040" cy="1783080"/>
          </a:xfrm>
          <a:prstGeom prst="rect">
            <a:avLst/>
          </a:prstGeom>
          <a:solidFill>
            <a:srgbClr val="0A1828"/>
          </a:solidFill>
          <a:ln w="12700">
            <a:solidFill>
              <a:srgbClr val="1A3A5C"/>
            </a:solidFill>
            <a:prstDash val="solid"/>
          </a:ln>
        </p:spPr>
        <p:txBody>
          <a:bodyPr/>
          <a:lstStyle/>
          <a:p>
            <a:endParaRPr lang="en-GB"/>
          </a:p>
        </p:txBody>
      </p:sp>
      <p:sp>
        <p:nvSpPr>
          <p:cNvPr id="8" name="Shape 6"/>
          <p:cNvSpPr/>
          <p:nvPr/>
        </p:nvSpPr>
        <p:spPr>
          <a:xfrm>
            <a:off x="502920" y="1783080"/>
            <a:ext cx="73152" cy="1783080"/>
          </a:xfrm>
          <a:prstGeom prst="rect">
            <a:avLst/>
          </a:prstGeom>
          <a:solidFill>
            <a:srgbClr val="00C9B1"/>
          </a:solidFill>
          <a:ln w="12700">
            <a:solidFill>
              <a:srgbClr val="00C9B1"/>
            </a:solidFill>
            <a:prstDash val="solid"/>
          </a:ln>
        </p:spPr>
        <p:txBody>
          <a:bodyPr/>
          <a:lstStyle/>
          <a:p>
            <a:endParaRPr lang="en-GB"/>
          </a:p>
        </p:txBody>
      </p:sp>
      <p:sp>
        <p:nvSpPr>
          <p:cNvPr id="9" name="Text 7"/>
          <p:cNvSpPr/>
          <p:nvPr/>
        </p:nvSpPr>
        <p:spPr>
          <a:xfrm>
            <a:off x="731520" y="1901952"/>
            <a:ext cx="7909560" cy="1508760"/>
          </a:xfrm>
          <a:prstGeom prst="rect">
            <a:avLst/>
          </a:prstGeom>
          <a:noFill/>
          <a:ln/>
        </p:spPr>
        <p:txBody>
          <a:bodyPr wrap="square" lIns="0" tIns="0" rIns="0" bIns="0" rtlCol="0" anchor="ctr"/>
          <a:lstStyle/>
          <a:p>
            <a:pPr marL="0" indent="0">
              <a:buNone/>
            </a:pPr>
            <a:r>
              <a:rPr lang="en-US" sz="1450" b="1" dirty="0">
                <a:solidFill>
                  <a:srgbClr val="00C9B1"/>
                </a:solidFill>
                <a:latin typeface="Calibri" pitchFamily="34" charset="0"/>
                <a:ea typeface="Calibri" pitchFamily="34" charset="-122"/>
                <a:cs typeface="Calibri" pitchFamily="34" charset="-120"/>
              </a:rPr>
              <a:t>Plan </a:t>
            </a:r>
            <a:r>
              <a:rPr lang="en-US" sz="1450" dirty="0">
                <a:solidFill>
                  <a:srgbClr val="C8D8E8"/>
                </a:solidFill>
                <a:latin typeface="Calibri" pitchFamily="34" charset="0"/>
                <a:ea typeface="Calibri" pitchFamily="34" charset="-122"/>
                <a:cs typeface="Calibri" pitchFamily="34" charset="-120"/>
              </a:rPr>
              <a:t>an electron app that uses Google's Blockly to generate Python turtle graphics. The app should load and save projects, support functions, web HTML colours. There will be 3 windows which are all resizable and also have fullscreen toggle buttons. Blocks to include all turtle functions, array iteration, multiple turtles if possible.</a:t>
            </a:r>
            <a:endParaRPr lang="en-US" sz="1450" dirty="0"/>
          </a:p>
        </p:txBody>
      </p:sp>
      <p:sp>
        <p:nvSpPr>
          <p:cNvPr id="10" name="Shape 8"/>
          <p:cNvSpPr/>
          <p:nvPr/>
        </p:nvSpPr>
        <p:spPr>
          <a:xfrm>
            <a:off x="502920" y="3703320"/>
            <a:ext cx="2606040" cy="1234440"/>
          </a:xfrm>
          <a:prstGeom prst="rect">
            <a:avLst/>
          </a:prstGeom>
          <a:solidFill>
            <a:srgbClr val="0A1828"/>
          </a:solidFill>
          <a:ln w="12700">
            <a:solidFill>
              <a:srgbClr val="1A3A5C"/>
            </a:solidFill>
            <a:prstDash val="solid"/>
          </a:ln>
        </p:spPr>
        <p:txBody>
          <a:bodyPr/>
          <a:lstStyle/>
          <a:p>
            <a:endParaRPr lang="en-GB"/>
          </a:p>
        </p:txBody>
      </p:sp>
      <p:sp>
        <p:nvSpPr>
          <p:cNvPr id="11" name="Text 9"/>
          <p:cNvSpPr/>
          <p:nvPr/>
        </p:nvSpPr>
        <p:spPr>
          <a:xfrm>
            <a:off x="640080" y="3776472"/>
            <a:ext cx="2331720" cy="457200"/>
          </a:xfrm>
          <a:prstGeom prst="rect">
            <a:avLst/>
          </a:prstGeom>
          <a:noFill/>
          <a:ln/>
        </p:spPr>
        <p:txBody>
          <a:bodyPr wrap="square" lIns="0" tIns="0" rIns="0" bIns="0" rtlCol="0" anchor="ctr"/>
          <a:lstStyle/>
          <a:p>
            <a:pPr marL="0" indent="0">
              <a:buNone/>
            </a:pPr>
            <a:r>
              <a:rPr lang="en-US" sz="1300" b="1" dirty="0">
                <a:solidFill>
                  <a:srgbClr val="00C9B1"/>
                </a:solidFill>
                <a:latin typeface="Calibri" pitchFamily="34" charset="0"/>
                <a:ea typeface="Calibri" pitchFamily="34" charset="-122"/>
                <a:cs typeface="Calibri" pitchFamily="34" charset="-120"/>
              </a:rPr>
              <a:t>First word:</a:t>
            </a:r>
            <a:endParaRPr lang="en-US" sz="1300" dirty="0"/>
          </a:p>
          <a:p>
            <a:pPr marL="0" indent="0">
              <a:buNone/>
            </a:pPr>
            <a:r>
              <a:rPr lang="en-US" sz="1300" b="1" dirty="0">
                <a:solidFill>
                  <a:srgbClr val="00C9B1"/>
                </a:solidFill>
                <a:latin typeface="Calibri" pitchFamily="34" charset="0"/>
                <a:ea typeface="Calibri" pitchFamily="34" charset="-122"/>
                <a:cs typeface="Calibri" pitchFamily="34" charset="-120"/>
              </a:rPr>
              <a:t>PLAN</a:t>
            </a:r>
            <a:endParaRPr lang="en-US" sz="1300" dirty="0"/>
          </a:p>
        </p:txBody>
      </p:sp>
      <p:sp>
        <p:nvSpPr>
          <p:cNvPr id="12" name="Text 10"/>
          <p:cNvSpPr/>
          <p:nvPr/>
        </p:nvSpPr>
        <p:spPr>
          <a:xfrm>
            <a:off x="640080" y="4233672"/>
            <a:ext cx="2331720" cy="594360"/>
          </a:xfrm>
          <a:prstGeom prst="rect">
            <a:avLst/>
          </a:prstGeom>
          <a:noFill/>
          <a:ln/>
        </p:spPr>
        <p:txBody>
          <a:bodyPr wrap="square" lIns="0" tIns="0" rIns="0" bIns="0" rtlCol="0" anchor="ctr"/>
          <a:lstStyle/>
          <a:p>
            <a:pPr marL="0" indent="0">
              <a:buNone/>
            </a:pPr>
            <a:r>
              <a:rPr lang="en-US" sz="1200" dirty="0">
                <a:solidFill>
                  <a:srgbClr val="C8D8E8"/>
                </a:solidFill>
                <a:latin typeface="Calibri" pitchFamily="34" charset="0"/>
                <a:ea typeface="Calibri" pitchFamily="34" charset="-122"/>
                <a:cs typeface="Calibri" pitchFamily="34" charset="-120"/>
              </a:rPr>
              <a:t>Deliberate. Not build.</a:t>
            </a:r>
            <a:endParaRPr lang="en-US" sz="1200" dirty="0"/>
          </a:p>
          <a:p>
            <a:pPr marL="0" indent="0">
              <a:buNone/>
            </a:pPr>
            <a:r>
              <a:rPr lang="en-US" sz="1200" dirty="0">
                <a:solidFill>
                  <a:srgbClr val="C8D8E8"/>
                </a:solidFill>
                <a:latin typeface="Calibri" pitchFamily="34" charset="0"/>
                <a:ea typeface="Calibri" pitchFamily="34" charset="-122"/>
                <a:cs typeface="Calibri" pitchFamily="34" charset="-120"/>
              </a:rPr>
              <a:t>Think first.</a:t>
            </a:r>
            <a:endParaRPr lang="en-US" sz="1200" dirty="0"/>
          </a:p>
        </p:txBody>
      </p:sp>
      <p:sp>
        <p:nvSpPr>
          <p:cNvPr id="13" name="Shape 11"/>
          <p:cNvSpPr/>
          <p:nvPr/>
        </p:nvSpPr>
        <p:spPr>
          <a:xfrm>
            <a:off x="3337560" y="3703320"/>
            <a:ext cx="2606040" cy="1234440"/>
          </a:xfrm>
          <a:prstGeom prst="rect">
            <a:avLst/>
          </a:prstGeom>
          <a:solidFill>
            <a:srgbClr val="0A1828"/>
          </a:solidFill>
          <a:ln w="12700">
            <a:solidFill>
              <a:srgbClr val="1A3A5C"/>
            </a:solidFill>
            <a:prstDash val="solid"/>
          </a:ln>
        </p:spPr>
        <p:txBody>
          <a:bodyPr/>
          <a:lstStyle/>
          <a:p>
            <a:endParaRPr lang="en-GB"/>
          </a:p>
        </p:txBody>
      </p:sp>
      <p:sp>
        <p:nvSpPr>
          <p:cNvPr id="14" name="Text 12"/>
          <p:cNvSpPr/>
          <p:nvPr/>
        </p:nvSpPr>
        <p:spPr>
          <a:xfrm>
            <a:off x="3474720" y="3776472"/>
            <a:ext cx="2331720" cy="457200"/>
          </a:xfrm>
          <a:prstGeom prst="rect">
            <a:avLst/>
          </a:prstGeom>
          <a:noFill/>
          <a:ln/>
        </p:spPr>
        <p:txBody>
          <a:bodyPr wrap="square" lIns="0" tIns="0" rIns="0" bIns="0" rtlCol="0" anchor="ctr"/>
          <a:lstStyle/>
          <a:p>
            <a:pPr marL="0" indent="0">
              <a:buNone/>
            </a:pPr>
            <a:r>
              <a:rPr lang="en-US" sz="1300" b="1" dirty="0">
                <a:solidFill>
                  <a:srgbClr val="00C9B1"/>
                </a:solidFill>
                <a:latin typeface="Calibri" pitchFamily="34" charset="0"/>
                <a:ea typeface="Calibri" pitchFamily="34" charset="-122"/>
                <a:cs typeface="Calibri" pitchFamily="34" charset="-120"/>
              </a:rPr>
              <a:t>One paragraph</a:t>
            </a:r>
            <a:endParaRPr lang="en-US" sz="1300" dirty="0"/>
          </a:p>
        </p:txBody>
      </p:sp>
      <p:sp>
        <p:nvSpPr>
          <p:cNvPr id="15" name="Text 13"/>
          <p:cNvSpPr/>
          <p:nvPr/>
        </p:nvSpPr>
        <p:spPr>
          <a:xfrm>
            <a:off x="3474720" y="4233672"/>
            <a:ext cx="2331720" cy="594360"/>
          </a:xfrm>
          <a:prstGeom prst="rect">
            <a:avLst/>
          </a:prstGeom>
          <a:noFill/>
          <a:ln/>
        </p:spPr>
        <p:txBody>
          <a:bodyPr wrap="square" lIns="0" tIns="0" rIns="0" bIns="0" rtlCol="0" anchor="ctr"/>
          <a:lstStyle/>
          <a:p>
            <a:pPr marL="0" indent="0">
              <a:buNone/>
            </a:pPr>
            <a:r>
              <a:rPr lang="en-US" sz="1200" dirty="0">
                <a:solidFill>
                  <a:srgbClr val="C8D8E8"/>
                </a:solidFill>
                <a:latin typeface="Calibri" pitchFamily="34" charset="0"/>
                <a:ea typeface="Calibri" pitchFamily="34" charset="-122"/>
                <a:cs typeface="Calibri" pitchFamily="34" charset="-120"/>
              </a:rPr>
              <a:t>No detailed technical spec.</a:t>
            </a:r>
            <a:endParaRPr lang="en-US" sz="1200" dirty="0"/>
          </a:p>
          <a:p>
            <a:pPr marL="0" indent="0">
              <a:buNone/>
            </a:pPr>
            <a:r>
              <a:rPr lang="en-US" sz="1200" dirty="0">
                <a:solidFill>
                  <a:srgbClr val="C8D8E8"/>
                </a:solidFill>
                <a:latin typeface="Calibri" pitchFamily="34" charset="0"/>
                <a:ea typeface="Calibri" pitchFamily="34" charset="-122"/>
                <a:cs typeface="Calibri" pitchFamily="34" charset="-120"/>
              </a:rPr>
              <a:t>Some useful suggestions.</a:t>
            </a:r>
            <a:endParaRPr lang="en-US" sz="1200" dirty="0"/>
          </a:p>
        </p:txBody>
      </p:sp>
      <p:sp>
        <p:nvSpPr>
          <p:cNvPr id="16" name="Shape 14"/>
          <p:cNvSpPr/>
          <p:nvPr/>
        </p:nvSpPr>
        <p:spPr>
          <a:xfrm>
            <a:off x="6172200" y="3703320"/>
            <a:ext cx="2606040" cy="1234440"/>
          </a:xfrm>
          <a:prstGeom prst="rect">
            <a:avLst/>
          </a:prstGeom>
          <a:solidFill>
            <a:srgbClr val="0A1828"/>
          </a:solidFill>
          <a:ln w="12700">
            <a:solidFill>
              <a:srgbClr val="1A3A5C"/>
            </a:solidFill>
            <a:prstDash val="solid"/>
          </a:ln>
        </p:spPr>
        <p:txBody>
          <a:bodyPr/>
          <a:lstStyle/>
          <a:p>
            <a:endParaRPr lang="en-GB"/>
          </a:p>
        </p:txBody>
      </p:sp>
      <p:sp>
        <p:nvSpPr>
          <p:cNvPr id="17" name="Text 15"/>
          <p:cNvSpPr/>
          <p:nvPr/>
        </p:nvSpPr>
        <p:spPr>
          <a:xfrm>
            <a:off x="6309360" y="3776472"/>
            <a:ext cx="2331720" cy="457200"/>
          </a:xfrm>
          <a:prstGeom prst="rect">
            <a:avLst/>
          </a:prstGeom>
          <a:noFill/>
          <a:ln/>
        </p:spPr>
        <p:txBody>
          <a:bodyPr wrap="square" lIns="0" tIns="0" rIns="0" bIns="0" rtlCol="0" anchor="ctr"/>
          <a:lstStyle/>
          <a:p>
            <a:pPr marL="0" indent="0">
              <a:buNone/>
            </a:pPr>
            <a:r>
              <a:rPr lang="en-US" sz="1300" b="1" dirty="0">
                <a:solidFill>
                  <a:srgbClr val="00C9B1"/>
                </a:solidFill>
                <a:latin typeface="Calibri" pitchFamily="34" charset="0"/>
                <a:ea typeface="Calibri" pitchFamily="34" charset="-122"/>
                <a:cs typeface="Calibri" pitchFamily="34" charset="-120"/>
              </a:rPr>
              <a:t>Result</a:t>
            </a:r>
            <a:endParaRPr lang="en-US" sz="1300" dirty="0"/>
          </a:p>
        </p:txBody>
      </p:sp>
      <p:sp>
        <p:nvSpPr>
          <p:cNvPr id="18" name="Text 16"/>
          <p:cNvSpPr/>
          <p:nvPr/>
        </p:nvSpPr>
        <p:spPr>
          <a:xfrm>
            <a:off x="6309360" y="4233672"/>
            <a:ext cx="2331720" cy="594360"/>
          </a:xfrm>
          <a:prstGeom prst="rect">
            <a:avLst/>
          </a:prstGeom>
          <a:noFill/>
          <a:ln/>
        </p:spPr>
        <p:txBody>
          <a:bodyPr wrap="square" lIns="0" tIns="0" rIns="0" bIns="0" rtlCol="0" anchor="ctr"/>
          <a:lstStyle/>
          <a:p>
            <a:pPr marL="0" indent="0">
              <a:buNone/>
            </a:pPr>
            <a:r>
              <a:rPr lang="en-US" sz="1200" dirty="0">
                <a:solidFill>
                  <a:srgbClr val="C8D8E8"/>
                </a:solidFill>
                <a:latin typeface="Calibri" pitchFamily="34" charset="0"/>
                <a:ea typeface="Calibri" pitchFamily="34" charset="-122"/>
                <a:cs typeface="Calibri" pitchFamily="34" charset="-120"/>
              </a:rPr>
              <a:t>Complete architecture</a:t>
            </a:r>
            <a:endParaRPr lang="en-US" sz="1200" dirty="0"/>
          </a:p>
          <a:p>
            <a:pPr marL="0" indent="0">
              <a:buNone/>
            </a:pPr>
            <a:r>
              <a:rPr lang="en-US" sz="1200" dirty="0">
                <a:solidFill>
                  <a:srgbClr val="C8D8E8"/>
                </a:solidFill>
                <a:latin typeface="Calibri" pitchFamily="34" charset="0"/>
                <a:ea typeface="Calibri" pitchFamily="34" charset="-122"/>
                <a:cs typeface="Calibri" pitchFamily="34" charset="-120"/>
              </a:rPr>
              <a:t>before a line of code</a:t>
            </a:r>
            <a:endParaRPr lang="en-US" sz="1200" dirty="0"/>
          </a:p>
          <a:p>
            <a:pPr marL="0" indent="0">
              <a:buNone/>
            </a:pPr>
            <a:r>
              <a:rPr lang="en-US" sz="1200" dirty="0">
                <a:solidFill>
                  <a:srgbClr val="C8D8E8"/>
                </a:solidFill>
                <a:latin typeface="Calibri" pitchFamily="34" charset="0"/>
                <a:ea typeface="Calibri" pitchFamily="34" charset="-122"/>
                <a:cs typeface="Calibri" pitchFamily="34" charset="-120"/>
              </a:rPr>
              <a:t>was written.</a:t>
            </a:r>
            <a:endParaRPr lang="en-US" sz="1200" dirty="0"/>
          </a:p>
        </p:txBody>
      </p:sp>
    </p:spTree>
    <p:extLst>
      <p:ext uri="{BB962C8B-B14F-4D97-AF65-F5344CB8AC3E}">
        <p14:creationId xmlns:p14="http://schemas.microsoft.com/office/powerpoint/2010/main" val="2235929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60E18"/>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Shape 1"/>
          <p:cNvSpPr/>
          <p:nvPr/>
        </p:nvSpPr>
        <p:spPr>
          <a:xfrm>
            <a:off x="411480" y="411480"/>
            <a:ext cx="2194560" cy="256032"/>
          </a:xfrm>
          <a:prstGeom prst="rect">
            <a:avLst/>
          </a:prstGeom>
          <a:solidFill>
            <a:srgbClr val="00C9B1"/>
          </a:solidFill>
          <a:ln w="12700">
            <a:solidFill>
              <a:srgbClr val="00C9B1"/>
            </a:solidFill>
            <a:prstDash val="solid"/>
          </a:ln>
        </p:spPr>
        <p:txBody>
          <a:bodyPr/>
          <a:lstStyle/>
          <a:p>
            <a:endParaRPr lang="en-GB"/>
          </a:p>
        </p:txBody>
      </p:sp>
      <p:sp>
        <p:nvSpPr>
          <p:cNvPr id="4" name="Text 2"/>
          <p:cNvSpPr/>
          <p:nvPr/>
        </p:nvSpPr>
        <p:spPr>
          <a:xfrm>
            <a:off x="411480" y="411480"/>
            <a:ext cx="2194560" cy="256032"/>
          </a:xfrm>
          <a:prstGeom prst="rect">
            <a:avLst/>
          </a:prstGeom>
          <a:noFill/>
          <a:ln/>
        </p:spPr>
        <p:txBody>
          <a:bodyPr wrap="square" lIns="0" tIns="0" rIns="0" bIns="0" rtlCol="0" anchor="ctr"/>
          <a:lstStyle/>
          <a:p>
            <a:pPr marL="0" indent="0" algn="ctr">
              <a:buNone/>
            </a:pPr>
            <a:r>
              <a:rPr lang="en-US" sz="900" b="1" kern="0" spc="300" dirty="0">
                <a:solidFill>
                  <a:srgbClr val="060E18"/>
                </a:solidFill>
                <a:latin typeface="Calibri" pitchFamily="34" charset="0"/>
                <a:ea typeface="Calibri" pitchFamily="34" charset="-122"/>
                <a:cs typeface="Calibri" pitchFamily="34" charset="-120"/>
              </a:rPr>
              <a:t>THE PLAN</a:t>
            </a:r>
            <a:endParaRPr lang="en-US" sz="900" dirty="0"/>
          </a:p>
        </p:txBody>
      </p:sp>
      <p:sp>
        <p:nvSpPr>
          <p:cNvPr id="5" name="Text 3"/>
          <p:cNvSpPr/>
          <p:nvPr/>
        </p:nvSpPr>
        <p:spPr>
          <a:xfrm>
            <a:off x="411480" y="804672"/>
            <a:ext cx="8321040" cy="822960"/>
          </a:xfrm>
          <a:prstGeom prst="rect">
            <a:avLst/>
          </a:prstGeom>
          <a:noFill/>
          <a:ln/>
        </p:spPr>
        <p:txBody>
          <a:bodyPr wrap="square" lIns="0" tIns="0" rIns="0" bIns="0"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What Claude Planned</a:t>
            </a:r>
            <a:endParaRPr lang="en-US" sz="3600" dirty="0"/>
          </a:p>
        </p:txBody>
      </p:sp>
      <p:sp>
        <p:nvSpPr>
          <p:cNvPr id="6" name="Shape 4"/>
          <p:cNvSpPr/>
          <p:nvPr/>
        </p:nvSpPr>
        <p:spPr>
          <a:xfrm>
            <a:off x="411480" y="1627632"/>
            <a:ext cx="8321040" cy="36576"/>
          </a:xfrm>
          <a:prstGeom prst="rect">
            <a:avLst/>
          </a:prstGeom>
          <a:solidFill>
            <a:srgbClr val="00C9B1"/>
          </a:solidFill>
          <a:ln w="12700">
            <a:solidFill>
              <a:srgbClr val="00C9B1"/>
            </a:solidFill>
            <a:prstDash val="solid"/>
          </a:ln>
        </p:spPr>
        <p:txBody>
          <a:bodyPr/>
          <a:lstStyle/>
          <a:p>
            <a:endParaRPr lang="en-GB"/>
          </a:p>
        </p:txBody>
      </p:sp>
      <p:sp>
        <p:nvSpPr>
          <p:cNvPr id="7" name="Shape 5"/>
          <p:cNvSpPr/>
          <p:nvPr/>
        </p:nvSpPr>
        <p:spPr>
          <a:xfrm>
            <a:off x="502920" y="1783080"/>
            <a:ext cx="8321040" cy="640080"/>
          </a:xfrm>
          <a:prstGeom prst="rect">
            <a:avLst/>
          </a:prstGeom>
          <a:solidFill>
            <a:srgbClr val="0A1828"/>
          </a:solidFill>
          <a:ln w="12700">
            <a:solidFill>
              <a:srgbClr val="1A3A5C"/>
            </a:solidFill>
            <a:prstDash val="solid"/>
          </a:ln>
        </p:spPr>
        <p:txBody>
          <a:bodyPr/>
          <a:lstStyle/>
          <a:p>
            <a:endParaRPr lang="en-GB"/>
          </a:p>
        </p:txBody>
      </p:sp>
      <p:sp>
        <p:nvSpPr>
          <p:cNvPr id="8" name="Text 6"/>
          <p:cNvSpPr/>
          <p:nvPr/>
        </p:nvSpPr>
        <p:spPr>
          <a:xfrm>
            <a:off x="594360" y="1828800"/>
            <a:ext cx="640080" cy="548640"/>
          </a:xfrm>
          <a:prstGeom prst="rect">
            <a:avLst/>
          </a:prstGeom>
          <a:noFill/>
          <a:ln/>
        </p:spPr>
        <p:txBody>
          <a:bodyPr wrap="square" lIns="0" tIns="0" rIns="0" bIns="0"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9" name="Text 7"/>
          <p:cNvSpPr/>
          <p:nvPr/>
        </p:nvSpPr>
        <p:spPr>
          <a:xfrm>
            <a:off x="1325880" y="1819656"/>
            <a:ext cx="7315200" cy="256032"/>
          </a:xfrm>
          <a:prstGeom prst="rect">
            <a:avLst/>
          </a:prstGeom>
          <a:noFill/>
          <a:ln/>
        </p:spPr>
        <p:txBody>
          <a:bodyPr wrap="square" lIns="0" tIns="0" rIns="0" bIns="0" rtlCol="0" anchor="ctr"/>
          <a:lstStyle/>
          <a:p>
            <a:pPr marL="0" indent="0">
              <a:buNone/>
            </a:pPr>
            <a:r>
              <a:rPr lang="en-US" sz="1300" b="1" dirty="0">
                <a:solidFill>
                  <a:srgbClr val="00C9B1"/>
                </a:solidFill>
                <a:latin typeface="Calibri" pitchFamily="34" charset="0"/>
                <a:ea typeface="Calibri" pitchFamily="34" charset="-122"/>
                <a:cs typeface="Calibri" pitchFamily="34" charset="-120"/>
              </a:rPr>
              <a:t>Chose Skulpt</a:t>
            </a:r>
            <a:endParaRPr lang="en-US" sz="1300" dirty="0"/>
          </a:p>
        </p:txBody>
      </p:sp>
      <p:sp>
        <p:nvSpPr>
          <p:cNvPr id="10" name="Text 8"/>
          <p:cNvSpPr/>
          <p:nvPr/>
        </p:nvSpPr>
        <p:spPr>
          <a:xfrm>
            <a:off x="1325880" y="2084832"/>
            <a:ext cx="7315200" cy="292608"/>
          </a:xfrm>
          <a:prstGeom prst="rect">
            <a:avLst/>
          </a:prstGeom>
          <a:noFill/>
          <a:ln/>
        </p:spPr>
        <p:txBody>
          <a:bodyPr wrap="square" lIns="0" tIns="0" rIns="0" bIns="0" rtlCol="0" anchor="ctr"/>
          <a:lstStyle/>
          <a:p>
            <a:pPr marL="0" indent="0">
              <a:buNone/>
            </a:pPr>
            <a:r>
              <a:rPr lang="en-US" sz="1100" dirty="0">
                <a:solidFill>
                  <a:srgbClr val="C8D8E8"/>
                </a:solidFill>
                <a:latin typeface="Calibri" pitchFamily="34" charset="0"/>
                <a:ea typeface="Calibri" pitchFamily="34" charset="-122"/>
                <a:cs typeface="Calibri" pitchFamily="34" charset="-120"/>
              </a:rPr>
              <a:t>A Python interpreter that runs entirely in the browser. No python installation required.</a:t>
            </a:r>
          </a:p>
          <a:p>
            <a:pPr marL="0" indent="0">
              <a:buNone/>
            </a:pPr>
            <a:r>
              <a:rPr lang="en-US" sz="1100" dirty="0">
                <a:solidFill>
                  <a:srgbClr val="C8D8E8"/>
                </a:solidFill>
                <a:latin typeface="Calibri" pitchFamily="34" charset="0"/>
                <a:ea typeface="Calibri" pitchFamily="34" charset="-122"/>
                <a:cs typeface="Calibri" pitchFamily="34" charset="-120"/>
              </a:rPr>
              <a:t>I'd never heard of it - Claude found it, evaluated it, chose it.</a:t>
            </a:r>
            <a:endParaRPr lang="en-US" sz="1100" dirty="0"/>
          </a:p>
        </p:txBody>
      </p:sp>
      <p:sp>
        <p:nvSpPr>
          <p:cNvPr id="11" name="Shape 9"/>
          <p:cNvSpPr/>
          <p:nvPr/>
        </p:nvSpPr>
        <p:spPr>
          <a:xfrm>
            <a:off x="502920" y="2532888"/>
            <a:ext cx="8321040" cy="640080"/>
          </a:xfrm>
          <a:prstGeom prst="rect">
            <a:avLst/>
          </a:prstGeom>
          <a:solidFill>
            <a:srgbClr val="0A1828"/>
          </a:solidFill>
          <a:ln w="12700">
            <a:solidFill>
              <a:srgbClr val="1A3A5C"/>
            </a:solidFill>
            <a:prstDash val="solid"/>
          </a:ln>
        </p:spPr>
        <p:txBody>
          <a:bodyPr/>
          <a:lstStyle/>
          <a:p>
            <a:endParaRPr lang="en-GB"/>
          </a:p>
        </p:txBody>
      </p:sp>
      <p:sp>
        <p:nvSpPr>
          <p:cNvPr id="12" name="Text 10"/>
          <p:cNvSpPr/>
          <p:nvPr/>
        </p:nvSpPr>
        <p:spPr>
          <a:xfrm>
            <a:off x="594360" y="2578608"/>
            <a:ext cx="640080" cy="548640"/>
          </a:xfrm>
          <a:prstGeom prst="rect">
            <a:avLst/>
          </a:prstGeom>
          <a:noFill/>
          <a:ln/>
        </p:spPr>
        <p:txBody>
          <a:bodyPr wrap="square" lIns="0" tIns="0" rIns="0" bIns="0"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13" name="Text 11"/>
          <p:cNvSpPr/>
          <p:nvPr/>
        </p:nvSpPr>
        <p:spPr>
          <a:xfrm>
            <a:off x="1325880" y="2569464"/>
            <a:ext cx="7315200" cy="256032"/>
          </a:xfrm>
          <a:prstGeom prst="rect">
            <a:avLst/>
          </a:prstGeom>
          <a:noFill/>
          <a:ln/>
        </p:spPr>
        <p:txBody>
          <a:bodyPr wrap="square" lIns="0" tIns="0" rIns="0" bIns="0" rtlCol="0" anchor="ctr"/>
          <a:lstStyle/>
          <a:p>
            <a:pPr marL="0" indent="0">
              <a:buNone/>
            </a:pPr>
            <a:r>
              <a:rPr lang="en-US" sz="1300" b="1" dirty="0">
                <a:solidFill>
                  <a:srgbClr val="00C9B1"/>
                </a:solidFill>
                <a:latin typeface="Calibri" pitchFamily="34" charset="0"/>
                <a:ea typeface="Calibri" pitchFamily="34" charset="-122"/>
                <a:cs typeface="Calibri" pitchFamily="34" charset="-120"/>
              </a:rPr>
              <a:t>Specified </a:t>
            </a:r>
            <a:r>
              <a:rPr lang="en-US" sz="1300" b="1" dirty="0" err="1">
                <a:solidFill>
                  <a:srgbClr val="00C9B1"/>
                </a:solidFill>
                <a:latin typeface="Calibri" pitchFamily="34" charset="0"/>
                <a:ea typeface="Calibri" pitchFamily="34" charset="-122"/>
                <a:cs typeface="Calibri" pitchFamily="34" charset="-120"/>
              </a:rPr>
              <a:t>Blockly</a:t>
            </a:r>
            <a:r>
              <a:rPr lang="en-US" sz="1300" b="1" dirty="0">
                <a:solidFill>
                  <a:srgbClr val="00C9B1"/>
                </a:solidFill>
                <a:latin typeface="Calibri" pitchFamily="34" charset="0"/>
                <a:ea typeface="Calibri" pitchFamily="34" charset="-122"/>
                <a:cs typeface="Calibri" pitchFamily="34" charset="-120"/>
              </a:rPr>
              <a:t> 10 + Split.js + Vanilla CSS</a:t>
            </a:r>
            <a:endParaRPr lang="en-US" sz="1300" dirty="0"/>
          </a:p>
        </p:txBody>
      </p:sp>
      <p:sp>
        <p:nvSpPr>
          <p:cNvPr id="14" name="Text 12"/>
          <p:cNvSpPr/>
          <p:nvPr/>
        </p:nvSpPr>
        <p:spPr>
          <a:xfrm>
            <a:off x="1325880" y="2834640"/>
            <a:ext cx="7315200" cy="292608"/>
          </a:xfrm>
          <a:prstGeom prst="rect">
            <a:avLst/>
          </a:prstGeom>
          <a:noFill/>
          <a:ln/>
        </p:spPr>
        <p:txBody>
          <a:bodyPr wrap="square" lIns="0" tIns="0" rIns="0" bIns="0" rtlCol="0" anchor="ctr"/>
          <a:lstStyle/>
          <a:p>
            <a:pPr marL="0" indent="0">
              <a:buNone/>
            </a:pPr>
            <a:r>
              <a:rPr lang="en-US" sz="1100" dirty="0">
                <a:solidFill>
                  <a:srgbClr val="C8D8E8"/>
                </a:solidFill>
                <a:latin typeface="Calibri" pitchFamily="34" charset="0"/>
                <a:ea typeface="Calibri" pitchFamily="34" charset="-122"/>
                <a:cs typeface="Calibri" pitchFamily="34" charset="-120"/>
              </a:rPr>
              <a:t>Lightweight libraries, no bloat. Deliberate, minimal choices that match the desktop-first requirement.</a:t>
            </a:r>
            <a:endParaRPr lang="en-US" sz="1100" dirty="0"/>
          </a:p>
        </p:txBody>
      </p:sp>
      <p:sp>
        <p:nvSpPr>
          <p:cNvPr id="15" name="Shape 13"/>
          <p:cNvSpPr/>
          <p:nvPr/>
        </p:nvSpPr>
        <p:spPr>
          <a:xfrm>
            <a:off x="495886" y="3282696"/>
            <a:ext cx="8321040" cy="640080"/>
          </a:xfrm>
          <a:prstGeom prst="rect">
            <a:avLst/>
          </a:prstGeom>
          <a:solidFill>
            <a:srgbClr val="0A1828"/>
          </a:solidFill>
          <a:ln w="12700">
            <a:solidFill>
              <a:srgbClr val="1A3A5C"/>
            </a:solidFill>
            <a:prstDash val="solid"/>
          </a:ln>
        </p:spPr>
        <p:txBody>
          <a:bodyPr/>
          <a:lstStyle/>
          <a:p>
            <a:endParaRPr lang="en-GB"/>
          </a:p>
        </p:txBody>
      </p:sp>
      <p:sp>
        <p:nvSpPr>
          <p:cNvPr id="16" name="Text 14"/>
          <p:cNvSpPr/>
          <p:nvPr/>
        </p:nvSpPr>
        <p:spPr>
          <a:xfrm>
            <a:off x="594360" y="3328416"/>
            <a:ext cx="640080" cy="548640"/>
          </a:xfrm>
          <a:prstGeom prst="rect">
            <a:avLst/>
          </a:prstGeom>
          <a:noFill/>
          <a:ln/>
        </p:spPr>
        <p:txBody>
          <a:bodyPr wrap="square" lIns="0" tIns="0" rIns="0" bIns="0" rtlCol="0" anchor="ctr"/>
          <a:lstStyle/>
          <a:p>
            <a:pPr marL="0" indent="0" algn="ctr">
              <a:buNone/>
            </a:pPr>
            <a:r>
              <a:rPr lang="en-US" sz="2200" dirty="0">
                <a:solidFill>
                  <a:schemeClr val="bg1"/>
                </a:solidFill>
                <a:latin typeface="Calibri" pitchFamily="34" charset="0"/>
                <a:ea typeface="Calibri" pitchFamily="34" charset="-122"/>
                <a:cs typeface="Calibri" pitchFamily="34" charset="-120"/>
              </a:rPr>
              <a:t>🖥</a:t>
            </a:r>
            <a:endParaRPr lang="en-US" sz="2200" dirty="0">
              <a:solidFill>
                <a:schemeClr val="bg1"/>
              </a:solidFill>
            </a:endParaRPr>
          </a:p>
        </p:txBody>
      </p:sp>
      <p:sp>
        <p:nvSpPr>
          <p:cNvPr id="17" name="Text 15"/>
          <p:cNvSpPr/>
          <p:nvPr/>
        </p:nvSpPr>
        <p:spPr>
          <a:xfrm>
            <a:off x="1325880" y="3319272"/>
            <a:ext cx="7315200" cy="256032"/>
          </a:xfrm>
          <a:prstGeom prst="rect">
            <a:avLst/>
          </a:prstGeom>
          <a:noFill/>
          <a:ln/>
        </p:spPr>
        <p:txBody>
          <a:bodyPr wrap="square" lIns="0" tIns="0" rIns="0" bIns="0" rtlCol="0" anchor="ctr"/>
          <a:lstStyle/>
          <a:p>
            <a:pPr marL="0" indent="0">
              <a:buNone/>
            </a:pPr>
            <a:r>
              <a:rPr lang="en-US" sz="1300" b="1" dirty="0">
                <a:solidFill>
                  <a:srgbClr val="00C9B1"/>
                </a:solidFill>
                <a:latin typeface="Calibri" pitchFamily="34" charset="0"/>
                <a:ea typeface="Calibri" pitchFamily="34" charset="-122"/>
                <a:cs typeface="Calibri" pitchFamily="34" charset="-120"/>
              </a:rPr>
              <a:t>Designed the 3-Panel Layout</a:t>
            </a:r>
            <a:endParaRPr lang="en-US" sz="1300" dirty="0"/>
          </a:p>
        </p:txBody>
      </p:sp>
      <p:sp>
        <p:nvSpPr>
          <p:cNvPr id="18" name="Text 16"/>
          <p:cNvSpPr/>
          <p:nvPr/>
        </p:nvSpPr>
        <p:spPr>
          <a:xfrm>
            <a:off x="1325880" y="3584448"/>
            <a:ext cx="7315200" cy="292608"/>
          </a:xfrm>
          <a:prstGeom prst="rect">
            <a:avLst/>
          </a:prstGeom>
          <a:noFill/>
          <a:ln/>
        </p:spPr>
        <p:txBody>
          <a:bodyPr wrap="square" lIns="0" tIns="0" rIns="0" bIns="0" rtlCol="0" anchor="ctr"/>
          <a:lstStyle/>
          <a:p>
            <a:pPr marL="0" indent="0">
              <a:buNone/>
            </a:pPr>
            <a:r>
              <a:rPr lang="en-US" sz="1100" dirty="0">
                <a:solidFill>
                  <a:srgbClr val="C8D8E8"/>
                </a:solidFill>
                <a:latin typeface="Calibri" pitchFamily="34" charset="0"/>
                <a:ea typeface="Calibri" pitchFamily="34" charset="-122"/>
                <a:cs typeface="Calibri" pitchFamily="34" charset="-120"/>
              </a:rPr>
              <a:t>Workspace - Canvas - Code areas. All resizable. Fullscreen toggles on each. Mapped before any CSS or </a:t>
            </a:r>
            <a:r>
              <a:rPr lang="en-US" sz="1100" dirty="0" err="1">
                <a:solidFill>
                  <a:srgbClr val="C8D8E8"/>
                </a:solidFill>
                <a:latin typeface="Calibri" pitchFamily="34" charset="0"/>
                <a:ea typeface="Calibri" pitchFamily="34" charset="-122"/>
                <a:cs typeface="Calibri" pitchFamily="34" charset="-120"/>
              </a:rPr>
              <a:t>Javascript</a:t>
            </a:r>
            <a:r>
              <a:rPr lang="en-US" sz="1100" dirty="0">
                <a:solidFill>
                  <a:srgbClr val="C8D8E8"/>
                </a:solidFill>
                <a:latin typeface="Calibri" pitchFamily="34" charset="0"/>
                <a:ea typeface="Calibri" pitchFamily="34" charset="-122"/>
                <a:cs typeface="Calibri" pitchFamily="34" charset="-120"/>
              </a:rPr>
              <a:t> was written.</a:t>
            </a:r>
            <a:endParaRPr lang="en-US" sz="1100" dirty="0"/>
          </a:p>
        </p:txBody>
      </p:sp>
      <p:sp>
        <p:nvSpPr>
          <p:cNvPr id="19" name="Shape 17"/>
          <p:cNvSpPr/>
          <p:nvPr/>
        </p:nvSpPr>
        <p:spPr>
          <a:xfrm>
            <a:off x="502920" y="4032504"/>
            <a:ext cx="8321040" cy="640080"/>
          </a:xfrm>
          <a:prstGeom prst="rect">
            <a:avLst/>
          </a:prstGeom>
          <a:solidFill>
            <a:srgbClr val="0A1828"/>
          </a:solidFill>
          <a:ln w="12700">
            <a:solidFill>
              <a:srgbClr val="1A3A5C"/>
            </a:solidFill>
            <a:prstDash val="solid"/>
          </a:ln>
        </p:spPr>
        <p:txBody>
          <a:bodyPr/>
          <a:lstStyle/>
          <a:p>
            <a:endParaRPr lang="en-GB"/>
          </a:p>
        </p:txBody>
      </p:sp>
      <p:sp>
        <p:nvSpPr>
          <p:cNvPr id="20" name="Text 18"/>
          <p:cNvSpPr/>
          <p:nvPr/>
        </p:nvSpPr>
        <p:spPr>
          <a:xfrm>
            <a:off x="594360" y="4078224"/>
            <a:ext cx="640080" cy="548640"/>
          </a:xfrm>
          <a:prstGeom prst="rect">
            <a:avLst/>
          </a:prstGeom>
          <a:noFill/>
          <a:ln/>
        </p:spPr>
        <p:txBody>
          <a:bodyPr wrap="square" lIns="0" tIns="0" rIns="0" bIns="0" rtlCol="0" anchor="ctr"/>
          <a:lstStyle/>
          <a:p>
            <a:pPr marL="0" indent="0" algn="ctr">
              <a:buNone/>
            </a:pPr>
            <a:r>
              <a:rPr lang="en-US" sz="2200" dirty="0">
                <a:solidFill>
                  <a:srgbClr val="000000"/>
                </a:solidFill>
                <a:latin typeface="Calibri" pitchFamily="34" charset="0"/>
                <a:ea typeface="Calibri" pitchFamily="34" charset="-122"/>
                <a:cs typeface="Calibri" pitchFamily="34" charset="-120"/>
              </a:rPr>
              <a:t>🐢</a:t>
            </a:r>
            <a:endParaRPr lang="en-US" sz="2200" dirty="0"/>
          </a:p>
        </p:txBody>
      </p:sp>
      <p:sp>
        <p:nvSpPr>
          <p:cNvPr id="21" name="Text 19"/>
          <p:cNvSpPr/>
          <p:nvPr/>
        </p:nvSpPr>
        <p:spPr>
          <a:xfrm>
            <a:off x="1325880" y="4069080"/>
            <a:ext cx="7315200" cy="256032"/>
          </a:xfrm>
          <a:prstGeom prst="rect">
            <a:avLst/>
          </a:prstGeom>
          <a:noFill/>
          <a:ln/>
        </p:spPr>
        <p:txBody>
          <a:bodyPr wrap="square" lIns="0" tIns="0" rIns="0" bIns="0" rtlCol="0" anchor="ctr"/>
          <a:lstStyle/>
          <a:p>
            <a:pPr marL="0" indent="0">
              <a:buNone/>
            </a:pPr>
            <a:r>
              <a:rPr lang="en-US" sz="1300" b="1" dirty="0">
                <a:solidFill>
                  <a:srgbClr val="00C9B1"/>
                </a:solidFill>
                <a:latin typeface="Calibri" pitchFamily="34" charset="0"/>
                <a:ea typeface="Calibri" pitchFamily="34" charset="-122"/>
                <a:cs typeface="Calibri" pitchFamily="34" charset="-120"/>
              </a:rPr>
              <a:t>Catalogued 40+ Turtle Functions</a:t>
            </a:r>
            <a:endParaRPr lang="en-US" sz="1300" dirty="0"/>
          </a:p>
        </p:txBody>
      </p:sp>
      <p:sp>
        <p:nvSpPr>
          <p:cNvPr id="22" name="Text 20"/>
          <p:cNvSpPr/>
          <p:nvPr/>
        </p:nvSpPr>
        <p:spPr>
          <a:xfrm>
            <a:off x="1325880" y="4334256"/>
            <a:ext cx="7315200" cy="292608"/>
          </a:xfrm>
          <a:prstGeom prst="rect">
            <a:avLst/>
          </a:prstGeom>
          <a:noFill/>
          <a:ln/>
        </p:spPr>
        <p:txBody>
          <a:bodyPr wrap="square" lIns="0" tIns="0" rIns="0" bIns="0" rtlCol="0" anchor="ctr"/>
          <a:lstStyle/>
          <a:p>
            <a:pPr marL="0" indent="0">
              <a:buNone/>
            </a:pPr>
            <a:r>
              <a:rPr lang="en-US" sz="1100" dirty="0">
                <a:solidFill>
                  <a:srgbClr val="C8D8E8"/>
                </a:solidFill>
                <a:latin typeface="Calibri" pitchFamily="34" charset="0"/>
                <a:ea typeface="Calibri" pitchFamily="34" charset="-122"/>
                <a:cs typeface="Calibri" pitchFamily="34" charset="-120"/>
              </a:rPr>
              <a:t>Every motion, pen, screen, colour, and multi-turtle function identified and categorised into block types.</a:t>
            </a:r>
            <a:endParaRPr lang="en-US" sz="1100" dirty="0"/>
          </a:p>
        </p:txBody>
      </p:sp>
      <p:sp>
        <p:nvSpPr>
          <p:cNvPr id="23" name="Text 21"/>
          <p:cNvSpPr/>
          <p:nvPr/>
        </p:nvSpPr>
        <p:spPr>
          <a:xfrm>
            <a:off x="502920" y="4663440"/>
            <a:ext cx="8321040" cy="274320"/>
          </a:xfrm>
          <a:prstGeom prst="rect">
            <a:avLst/>
          </a:prstGeom>
          <a:noFill/>
          <a:ln/>
        </p:spPr>
        <p:txBody>
          <a:bodyPr wrap="square" lIns="0" tIns="0" rIns="0" bIns="0" rtlCol="0" anchor="ctr"/>
          <a:lstStyle/>
          <a:p>
            <a:pPr marL="0" indent="0">
              <a:buNone/>
            </a:pPr>
            <a:r>
              <a:rPr lang="en-US" sz="1200" i="1" dirty="0">
                <a:solidFill>
                  <a:srgbClr val="00C9B1"/>
                </a:solidFill>
                <a:latin typeface="Calibri" pitchFamily="34" charset="0"/>
                <a:ea typeface="Calibri" pitchFamily="34" charset="-122"/>
                <a:cs typeface="Calibri" pitchFamily="34" charset="-120"/>
              </a:rPr>
              <a:t>"This is using AI as a collaborator.” – Claude added this. </a:t>
            </a:r>
            <a:endParaRPr lang="en-US" sz="1200" dirty="0"/>
          </a:p>
        </p:txBody>
      </p:sp>
    </p:spTree>
    <p:extLst>
      <p:ext uri="{BB962C8B-B14F-4D97-AF65-F5344CB8AC3E}">
        <p14:creationId xmlns:p14="http://schemas.microsoft.com/office/powerpoint/2010/main" val="2618313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60E18"/>
        </a:solidFill>
        <a:effectLst/>
      </p:bgPr>
    </p:bg>
    <p:spTree>
      <p:nvGrpSpPr>
        <p:cNvPr id="1" name=""/>
        <p:cNvGrpSpPr/>
        <p:nvPr/>
      </p:nvGrpSpPr>
      <p:grpSpPr>
        <a:xfrm>
          <a:off x="0" y="0"/>
          <a:ext cx="0" cy="0"/>
          <a:chOff x="0" y="0"/>
          <a:chExt cx="0" cy="0"/>
        </a:xfrm>
      </p:grpSpPr>
      <p:sp>
        <p:nvSpPr>
          <p:cNvPr id="2" name="Shape 0"/>
          <p:cNvSpPr/>
          <p:nvPr/>
        </p:nvSpPr>
        <p:spPr>
          <a:xfrm>
            <a:off x="0" y="0"/>
            <a:ext cx="73152" cy="5148072"/>
          </a:xfrm>
          <a:prstGeom prst="rect">
            <a:avLst/>
          </a:prstGeom>
          <a:solidFill>
            <a:srgbClr val="00C9B1"/>
          </a:solidFill>
          <a:ln w="12700">
            <a:solidFill>
              <a:srgbClr val="00C9B1"/>
            </a:solidFill>
            <a:prstDash val="solid"/>
          </a:ln>
        </p:spPr>
        <p:txBody>
          <a:bodyPr/>
          <a:lstStyle/>
          <a:p>
            <a:endParaRPr lang="en-GB"/>
          </a:p>
        </p:txBody>
      </p:sp>
      <p:sp>
        <p:nvSpPr>
          <p:cNvPr id="3" name="Shape 1"/>
          <p:cNvSpPr/>
          <p:nvPr/>
        </p:nvSpPr>
        <p:spPr>
          <a:xfrm>
            <a:off x="411480" y="411480"/>
            <a:ext cx="2194560" cy="256032"/>
          </a:xfrm>
          <a:prstGeom prst="rect">
            <a:avLst/>
          </a:prstGeom>
          <a:solidFill>
            <a:srgbClr val="00C9B1"/>
          </a:solidFill>
          <a:ln w="12700">
            <a:solidFill>
              <a:srgbClr val="00C9B1"/>
            </a:solidFill>
            <a:prstDash val="solid"/>
          </a:ln>
        </p:spPr>
        <p:txBody>
          <a:bodyPr/>
          <a:lstStyle/>
          <a:p>
            <a:endParaRPr lang="en-GB"/>
          </a:p>
        </p:txBody>
      </p:sp>
      <p:sp>
        <p:nvSpPr>
          <p:cNvPr id="4" name="Text 2"/>
          <p:cNvSpPr/>
          <p:nvPr/>
        </p:nvSpPr>
        <p:spPr>
          <a:xfrm>
            <a:off x="411480" y="411480"/>
            <a:ext cx="2194560" cy="256032"/>
          </a:xfrm>
          <a:prstGeom prst="rect">
            <a:avLst/>
          </a:prstGeom>
          <a:noFill/>
          <a:ln/>
        </p:spPr>
        <p:txBody>
          <a:bodyPr wrap="square" lIns="0" tIns="0" rIns="0" bIns="0" rtlCol="0" anchor="ctr"/>
          <a:lstStyle/>
          <a:p>
            <a:pPr marL="0" indent="0" algn="ctr">
              <a:buNone/>
            </a:pPr>
            <a:r>
              <a:rPr lang="en-US" sz="900" b="1" kern="0" spc="300" dirty="0">
                <a:solidFill>
                  <a:srgbClr val="060E18"/>
                </a:solidFill>
                <a:latin typeface="Calibri" pitchFamily="34" charset="0"/>
                <a:ea typeface="Calibri" pitchFamily="34" charset="-122"/>
                <a:cs typeface="Calibri" pitchFamily="34" charset="-120"/>
              </a:rPr>
              <a:t>THE OUTPUT</a:t>
            </a:r>
            <a:endParaRPr lang="en-US" sz="900" dirty="0"/>
          </a:p>
        </p:txBody>
      </p:sp>
      <p:sp>
        <p:nvSpPr>
          <p:cNvPr id="5" name="Text 3"/>
          <p:cNvSpPr/>
          <p:nvPr/>
        </p:nvSpPr>
        <p:spPr>
          <a:xfrm>
            <a:off x="411480" y="804672"/>
            <a:ext cx="8321040" cy="822960"/>
          </a:xfrm>
          <a:prstGeom prst="rect">
            <a:avLst/>
          </a:prstGeom>
          <a:noFill/>
          <a:ln/>
        </p:spPr>
        <p:txBody>
          <a:bodyPr wrap="square" lIns="0" tIns="0" rIns="0" bIns="0"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Claude's Proposed Architecture</a:t>
            </a:r>
            <a:endParaRPr lang="en-US" sz="3600" dirty="0"/>
          </a:p>
        </p:txBody>
      </p:sp>
      <p:sp>
        <p:nvSpPr>
          <p:cNvPr id="6" name="Shape 4"/>
          <p:cNvSpPr/>
          <p:nvPr/>
        </p:nvSpPr>
        <p:spPr>
          <a:xfrm>
            <a:off x="411480" y="1627632"/>
            <a:ext cx="8321040" cy="36576"/>
          </a:xfrm>
          <a:prstGeom prst="rect">
            <a:avLst/>
          </a:prstGeom>
          <a:solidFill>
            <a:srgbClr val="00C9B1"/>
          </a:solidFill>
          <a:ln w="12700">
            <a:solidFill>
              <a:srgbClr val="00C9B1"/>
            </a:solidFill>
            <a:prstDash val="solid"/>
          </a:ln>
        </p:spPr>
        <p:txBody>
          <a:bodyPr/>
          <a:lstStyle/>
          <a:p>
            <a:endParaRPr lang="en-GB"/>
          </a:p>
        </p:txBody>
      </p:sp>
      <p:pic>
        <p:nvPicPr>
          <p:cNvPr id="7" name="Image 0" descr="/home/claude/code_tree.png"/>
          <p:cNvPicPr>
            <a:picLocks noChangeAspect="1"/>
          </p:cNvPicPr>
          <p:nvPr/>
        </p:nvPicPr>
        <p:blipFill>
          <a:blip r:embed="rId3"/>
          <a:stretch>
            <a:fillRect/>
          </a:stretch>
        </p:blipFill>
        <p:spPr>
          <a:xfrm>
            <a:off x="411480" y="1755648"/>
            <a:ext cx="5359564" cy="2889504"/>
          </a:xfrm>
          <a:prstGeom prst="rect">
            <a:avLst/>
          </a:prstGeom>
        </p:spPr>
      </p:pic>
      <p:sp>
        <p:nvSpPr>
          <p:cNvPr id="8" name="Shape 5"/>
          <p:cNvSpPr/>
          <p:nvPr/>
        </p:nvSpPr>
        <p:spPr>
          <a:xfrm>
            <a:off x="5852160" y="1755648"/>
            <a:ext cx="1417320" cy="1298448"/>
          </a:xfrm>
          <a:prstGeom prst="rect">
            <a:avLst/>
          </a:prstGeom>
          <a:solidFill>
            <a:srgbClr val="0A1828"/>
          </a:solidFill>
          <a:ln w="12700">
            <a:solidFill>
              <a:srgbClr val="1A3A5C"/>
            </a:solidFill>
            <a:prstDash val="solid"/>
          </a:ln>
        </p:spPr>
        <p:txBody>
          <a:bodyPr/>
          <a:lstStyle/>
          <a:p>
            <a:endParaRPr lang="en-GB"/>
          </a:p>
        </p:txBody>
      </p:sp>
      <p:sp>
        <p:nvSpPr>
          <p:cNvPr id="9" name="Text 6"/>
          <p:cNvSpPr/>
          <p:nvPr/>
        </p:nvSpPr>
        <p:spPr>
          <a:xfrm>
            <a:off x="5852160" y="1892808"/>
            <a:ext cx="1417320" cy="685800"/>
          </a:xfrm>
          <a:prstGeom prst="rect">
            <a:avLst/>
          </a:prstGeom>
          <a:noFill/>
          <a:ln/>
        </p:spPr>
        <p:txBody>
          <a:bodyPr wrap="square" lIns="0" tIns="0" rIns="0" bIns="0" rtlCol="0" anchor="ctr"/>
          <a:lstStyle/>
          <a:p>
            <a:pPr marL="0" indent="0" algn="ctr">
              <a:buNone/>
            </a:pPr>
            <a:r>
              <a:rPr lang="en-US" sz="4000" b="1" dirty="0">
                <a:solidFill>
                  <a:srgbClr val="00C9B1"/>
                </a:solidFill>
                <a:latin typeface="Calibri" pitchFamily="34" charset="0"/>
                <a:ea typeface="Calibri" pitchFamily="34" charset="-122"/>
                <a:cs typeface="Calibri" pitchFamily="34" charset="-120"/>
              </a:rPr>
              <a:t>20+</a:t>
            </a:r>
            <a:endParaRPr lang="en-US" sz="4000" dirty="0"/>
          </a:p>
        </p:txBody>
      </p:sp>
      <p:sp>
        <p:nvSpPr>
          <p:cNvPr id="10" name="Text 7"/>
          <p:cNvSpPr/>
          <p:nvPr/>
        </p:nvSpPr>
        <p:spPr>
          <a:xfrm>
            <a:off x="5852160" y="2624328"/>
            <a:ext cx="1417320" cy="347472"/>
          </a:xfrm>
          <a:prstGeom prst="rect">
            <a:avLst/>
          </a:prstGeom>
          <a:noFill/>
          <a:ln/>
        </p:spPr>
        <p:txBody>
          <a:bodyPr wrap="square" lIns="0" tIns="0" rIns="0" bIns="0" rtlCol="0" anchor="ctr"/>
          <a:lstStyle/>
          <a:p>
            <a:pPr marL="0" indent="0" algn="ctr">
              <a:buNone/>
            </a:pPr>
            <a:r>
              <a:rPr lang="en-US" sz="1050" dirty="0">
                <a:solidFill>
                  <a:srgbClr val="C8D8E8"/>
                </a:solidFill>
                <a:latin typeface="Calibri" pitchFamily="34" charset="0"/>
                <a:ea typeface="Calibri" pitchFamily="34" charset="-122"/>
                <a:cs typeface="Calibri" pitchFamily="34" charset="-120"/>
              </a:rPr>
              <a:t>Files Created</a:t>
            </a:r>
            <a:endParaRPr lang="en-US" sz="1050" dirty="0"/>
          </a:p>
        </p:txBody>
      </p:sp>
      <p:sp>
        <p:nvSpPr>
          <p:cNvPr id="11" name="Shape 8"/>
          <p:cNvSpPr/>
          <p:nvPr/>
        </p:nvSpPr>
        <p:spPr>
          <a:xfrm>
            <a:off x="7388352" y="1755648"/>
            <a:ext cx="1417320" cy="1298448"/>
          </a:xfrm>
          <a:prstGeom prst="rect">
            <a:avLst/>
          </a:prstGeom>
          <a:solidFill>
            <a:srgbClr val="0A1828"/>
          </a:solidFill>
          <a:ln w="12700">
            <a:solidFill>
              <a:srgbClr val="1A3A5C"/>
            </a:solidFill>
            <a:prstDash val="solid"/>
          </a:ln>
        </p:spPr>
        <p:txBody>
          <a:bodyPr/>
          <a:lstStyle/>
          <a:p>
            <a:endParaRPr lang="en-GB"/>
          </a:p>
        </p:txBody>
      </p:sp>
      <p:sp>
        <p:nvSpPr>
          <p:cNvPr id="12" name="Text 9"/>
          <p:cNvSpPr/>
          <p:nvPr/>
        </p:nvSpPr>
        <p:spPr>
          <a:xfrm>
            <a:off x="7388352" y="1892808"/>
            <a:ext cx="1417320" cy="685800"/>
          </a:xfrm>
          <a:prstGeom prst="rect">
            <a:avLst/>
          </a:prstGeom>
          <a:noFill/>
          <a:ln/>
        </p:spPr>
        <p:txBody>
          <a:bodyPr wrap="square" lIns="0" tIns="0" rIns="0" bIns="0" rtlCol="0" anchor="ctr"/>
          <a:lstStyle/>
          <a:p>
            <a:pPr marL="0" indent="0" algn="ctr">
              <a:buNone/>
            </a:pPr>
            <a:r>
              <a:rPr lang="en-US" sz="4000" b="1" dirty="0">
                <a:solidFill>
                  <a:srgbClr val="00C9B1"/>
                </a:solidFill>
                <a:latin typeface="Calibri" pitchFamily="34" charset="0"/>
                <a:ea typeface="Calibri" pitchFamily="34" charset="-122"/>
                <a:cs typeface="Calibri" pitchFamily="34" charset="-120"/>
              </a:rPr>
              <a:t>5</a:t>
            </a:r>
            <a:endParaRPr lang="en-US" sz="4000" dirty="0"/>
          </a:p>
        </p:txBody>
      </p:sp>
      <p:sp>
        <p:nvSpPr>
          <p:cNvPr id="13" name="Text 10"/>
          <p:cNvSpPr/>
          <p:nvPr/>
        </p:nvSpPr>
        <p:spPr>
          <a:xfrm>
            <a:off x="7388352" y="2624328"/>
            <a:ext cx="1417320" cy="347472"/>
          </a:xfrm>
          <a:prstGeom prst="rect">
            <a:avLst/>
          </a:prstGeom>
          <a:noFill/>
          <a:ln/>
        </p:spPr>
        <p:txBody>
          <a:bodyPr wrap="square" lIns="0" tIns="0" rIns="0" bIns="0" rtlCol="0" anchor="ctr"/>
          <a:lstStyle/>
          <a:p>
            <a:pPr marL="0" indent="0" algn="ctr">
              <a:buNone/>
            </a:pPr>
            <a:r>
              <a:rPr lang="en-US" sz="1050" dirty="0">
                <a:solidFill>
                  <a:srgbClr val="C8D8E8"/>
                </a:solidFill>
                <a:latin typeface="Calibri" pitchFamily="34" charset="0"/>
                <a:ea typeface="Calibri" pitchFamily="34" charset="-122"/>
                <a:cs typeface="Calibri" pitchFamily="34" charset="-120"/>
              </a:rPr>
              <a:t>Block Categories</a:t>
            </a:r>
            <a:endParaRPr lang="en-US" sz="1050" dirty="0"/>
          </a:p>
        </p:txBody>
      </p:sp>
      <p:sp>
        <p:nvSpPr>
          <p:cNvPr id="14" name="Shape 11"/>
          <p:cNvSpPr/>
          <p:nvPr/>
        </p:nvSpPr>
        <p:spPr>
          <a:xfrm>
            <a:off x="5852160" y="3191256"/>
            <a:ext cx="1417320" cy="1298448"/>
          </a:xfrm>
          <a:prstGeom prst="rect">
            <a:avLst/>
          </a:prstGeom>
          <a:solidFill>
            <a:srgbClr val="0A1828"/>
          </a:solidFill>
          <a:ln w="12700">
            <a:solidFill>
              <a:srgbClr val="1A3A5C"/>
            </a:solidFill>
            <a:prstDash val="solid"/>
          </a:ln>
        </p:spPr>
        <p:txBody>
          <a:bodyPr/>
          <a:lstStyle/>
          <a:p>
            <a:endParaRPr lang="en-GB"/>
          </a:p>
        </p:txBody>
      </p:sp>
      <p:sp>
        <p:nvSpPr>
          <p:cNvPr id="15" name="Text 12"/>
          <p:cNvSpPr/>
          <p:nvPr/>
        </p:nvSpPr>
        <p:spPr>
          <a:xfrm>
            <a:off x="5852160" y="3328416"/>
            <a:ext cx="1417320" cy="685800"/>
          </a:xfrm>
          <a:prstGeom prst="rect">
            <a:avLst/>
          </a:prstGeom>
          <a:noFill/>
          <a:ln/>
        </p:spPr>
        <p:txBody>
          <a:bodyPr wrap="square" lIns="0" tIns="0" rIns="0" bIns="0" rtlCol="0" anchor="ctr"/>
          <a:lstStyle/>
          <a:p>
            <a:pPr marL="0" indent="0" algn="ctr">
              <a:buNone/>
            </a:pPr>
            <a:r>
              <a:rPr lang="en-US" sz="4000" b="1" dirty="0">
                <a:solidFill>
                  <a:srgbClr val="00C9B1"/>
                </a:solidFill>
                <a:latin typeface="Calibri" pitchFamily="34" charset="0"/>
                <a:ea typeface="Calibri" pitchFamily="34" charset="-122"/>
                <a:cs typeface="Calibri" pitchFamily="34" charset="-120"/>
              </a:rPr>
              <a:t>50</a:t>
            </a:r>
            <a:endParaRPr lang="en-US" sz="4000" dirty="0"/>
          </a:p>
        </p:txBody>
      </p:sp>
      <p:sp>
        <p:nvSpPr>
          <p:cNvPr id="16" name="Text 13"/>
          <p:cNvSpPr/>
          <p:nvPr/>
        </p:nvSpPr>
        <p:spPr>
          <a:xfrm>
            <a:off x="5852160" y="4059936"/>
            <a:ext cx="1417320" cy="347472"/>
          </a:xfrm>
          <a:prstGeom prst="rect">
            <a:avLst/>
          </a:prstGeom>
          <a:noFill/>
          <a:ln/>
        </p:spPr>
        <p:txBody>
          <a:bodyPr wrap="square" lIns="0" tIns="0" rIns="0" bIns="0" rtlCol="0" anchor="ctr"/>
          <a:lstStyle/>
          <a:p>
            <a:pPr marL="0" indent="0" algn="ctr">
              <a:buNone/>
            </a:pPr>
            <a:r>
              <a:rPr lang="en-US" sz="1050" dirty="0">
                <a:solidFill>
                  <a:srgbClr val="C8D8E8"/>
                </a:solidFill>
                <a:latin typeface="Calibri" pitchFamily="34" charset="0"/>
                <a:ea typeface="Calibri" pitchFamily="34" charset="-122"/>
                <a:cs typeface="Calibri" pitchFamily="34" charset="-120"/>
              </a:rPr>
              <a:t>Custom Blocks</a:t>
            </a:r>
            <a:endParaRPr lang="en-US" sz="1050" dirty="0"/>
          </a:p>
        </p:txBody>
      </p:sp>
      <p:sp>
        <p:nvSpPr>
          <p:cNvPr id="17" name="Shape 14"/>
          <p:cNvSpPr/>
          <p:nvPr/>
        </p:nvSpPr>
        <p:spPr>
          <a:xfrm>
            <a:off x="7388352" y="3191256"/>
            <a:ext cx="1417320" cy="1298448"/>
          </a:xfrm>
          <a:prstGeom prst="rect">
            <a:avLst/>
          </a:prstGeom>
          <a:solidFill>
            <a:srgbClr val="0A1828"/>
          </a:solidFill>
          <a:ln w="12700">
            <a:solidFill>
              <a:srgbClr val="1A3A5C"/>
            </a:solidFill>
            <a:prstDash val="solid"/>
          </a:ln>
        </p:spPr>
        <p:txBody>
          <a:bodyPr/>
          <a:lstStyle/>
          <a:p>
            <a:endParaRPr lang="en-GB"/>
          </a:p>
        </p:txBody>
      </p:sp>
      <p:sp>
        <p:nvSpPr>
          <p:cNvPr id="18" name="Text 15"/>
          <p:cNvSpPr/>
          <p:nvPr/>
        </p:nvSpPr>
        <p:spPr>
          <a:xfrm>
            <a:off x="7388352" y="3328416"/>
            <a:ext cx="1417320" cy="685800"/>
          </a:xfrm>
          <a:prstGeom prst="rect">
            <a:avLst/>
          </a:prstGeom>
          <a:noFill/>
          <a:ln/>
        </p:spPr>
        <p:txBody>
          <a:bodyPr wrap="square" lIns="0" tIns="0" rIns="0" bIns="0" rtlCol="0" anchor="ctr"/>
          <a:lstStyle/>
          <a:p>
            <a:pPr marL="0" indent="0" algn="ctr">
              <a:buNone/>
            </a:pPr>
            <a:r>
              <a:rPr lang="en-US" sz="4000" b="1" dirty="0">
                <a:solidFill>
                  <a:srgbClr val="00C9B1"/>
                </a:solidFill>
                <a:latin typeface="Calibri" pitchFamily="34" charset="0"/>
                <a:ea typeface="Calibri" pitchFamily="34" charset="-122"/>
                <a:cs typeface="Calibri" pitchFamily="34" charset="-120"/>
              </a:rPr>
              <a:t>3</a:t>
            </a:r>
            <a:endParaRPr lang="en-US" sz="4000" dirty="0"/>
          </a:p>
        </p:txBody>
      </p:sp>
      <p:sp>
        <p:nvSpPr>
          <p:cNvPr id="19" name="Text 16"/>
          <p:cNvSpPr/>
          <p:nvPr/>
        </p:nvSpPr>
        <p:spPr>
          <a:xfrm>
            <a:off x="7388352" y="4059936"/>
            <a:ext cx="1417320" cy="347472"/>
          </a:xfrm>
          <a:prstGeom prst="rect">
            <a:avLst/>
          </a:prstGeom>
          <a:noFill/>
          <a:ln/>
        </p:spPr>
        <p:txBody>
          <a:bodyPr wrap="square" lIns="0" tIns="0" rIns="0" bIns="0" rtlCol="0" anchor="ctr"/>
          <a:lstStyle/>
          <a:p>
            <a:pPr marL="0" indent="0" algn="ctr">
              <a:buNone/>
            </a:pPr>
            <a:r>
              <a:rPr lang="en-US" sz="1050" dirty="0">
                <a:solidFill>
                  <a:srgbClr val="C8D8E8"/>
                </a:solidFill>
                <a:latin typeface="Calibri" pitchFamily="34" charset="0"/>
                <a:ea typeface="Calibri" pitchFamily="34" charset="-122"/>
                <a:cs typeface="Calibri" pitchFamily="34" charset="-120"/>
              </a:rPr>
              <a:t>Target Architectures</a:t>
            </a:r>
            <a:endParaRPr lang="en-US" sz="1050" dirty="0"/>
          </a:p>
        </p:txBody>
      </p:sp>
      <p:sp>
        <p:nvSpPr>
          <p:cNvPr id="20" name="Text 17"/>
          <p:cNvSpPr/>
          <p:nvPr/>
        </p:nvSpPr>
        <p:spPr>
          <a:xfrm>
            <a:off x="411480" y="4681728"/>
            <a:ext cx="8412480" cy="347472"/>
          </a:xfrm>
          <a:prstGeom prst="rect">
            <a:avLst/>
          </a:prstGeom>
          <a:noFill/>
          <a:ln/>
        </p:spPr>
        <p:txBody>
          <a:bodyPr wrap="square" lIns="0" tIns="0" rIns="0" bIns="0" rtlCol="0" anchor="ctr"/>
          <a:lstStyle/>
          <a:p>
            <a:pPr marL="0" indent="0">
              <a:buNone/>
            </a:pPr>
            <a:r>
              <a:rPr lang="en-US" sz="1100" i="1" dirty="0">
                <a:solidFill>
                  <a:srgbClr val="00C9B1"/>
                </a:solidFill>
                <a:latin typeface="Calibri" pitchFamily="34" charset="0"/>
                <a:ea typeface="Calibri" pitchFamily="34" charset="-122"/>
                <a:cs typeface="Calibri" pitchFamily="34" charset="-120"/>
              </a:rPr>
              <a:t>I could have built this myself - if I had the time. But I'm a volunteer with a day job. Claude turned the hours I would have needed into minutes.</a:t>
            </a:r>
            <a:endParaRPr lang="en-US" sz="1100" dirty="0"/>
          </a:p>
        </p:txBody>
      </p:sp>
    </p:spTree>
    <p:extLst>
      <p:ext uri="{BB962C8B-B14F-4D97-AF65-F5344CB8AC3E}">
        <p14:creationId xmlns:p14="http://schemas.microsoft.com/office/powerpoint/2010/main" val="26520977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976"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73EBB4D9-E00A-46FC-9197-F33C3599EA1B}">
  <we:reference id="wa200010001" version="1.0.0.1" store="en-US" storeType="OMEX"/>
  <we:alternateReferences>
    <we:reference id="wa200010001" version="1.0.0.1" store="en-US" storeType="OMEX"/>
  </we:alternateReferences>
  <we:properties>
    <we:property name="claude.fileId" value="&quot;989c2450-d5ed-431b-a5ba-3c447951901d&quot;"/>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198</TotalTime>
  <Words>4046</Words>
  <Application>Microsoft Office PowerPoint</Application>
  <PresentationFormat>Custom</PresentationFormat>
  <Paragraphs>405</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Chris Lewis</cp:lastModifiedBy>
  <cp:revision>6</cp:revision>
  <dcterms:created xsi:type="dcterms:W3CDTF">2026-05-03T21:22:21Z</dcterms:created>
  <dcterms:modified xsi:type="dcterms:W3CDTF">2026-05-18T20:38:30Z</dcterms:modified>
</cp:coreProperties>
</file>